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media/image28.jpg" ContentType="image/jpeg"/>
  <Override PartName="/ppt/webextensions/webextension1.xml" ContentType="application/vnd.ms-office.webextension+xml"/>
  <Override PartName="/ppt/theme/theme1.xml" ContentType="application/vnd.openxmlformats-officedocument.theme+xml"/>
  <Override PartName="/ppt/media/image8.jpg" ContentType="image/jpeg"/>
  <Override PartName="/ppt/webextensions/taskpanes.xml" ContentType="application/vnd.ms-office.webextensiontaskpan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65" r:id="rId12"/>
    <p:sldId id="266" r:id="rId13"/>
    <p:sldId id="267" r:id="rId14"/>
    <p:sldId id="270" r:id="rId15"/>
    <p:sldId id="268" r:id="rId16"/>
  </p:sldIdLst>
  <p:sldSz cx="14630400" cy="8229600"/>
  <p:notesSz cx="14630400" cy="8229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236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1728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0" i="0">
                <a:solidFill>
                  <a:srgbClr val="F9EBE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0" i="0">
                <a:solidFill>
                  <a:srgbClr val="F9EBE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0" i="0">
                <a:solidFill>
                  <a:srgbClr val="F9EBE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0" i="0">
                <a:solidFill>
                  <a:srgbClr val="F9EBE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599"/>
                </a:lnTo>
                <a:lnTo>
                  <a:pt x="14630400" y="8229599"/>
                </a:lnTo>
                <a:lnTo>
                  <a:pt x="14630400" y="0"/>
                </a:lnTo>
                <a:close/>
              </a:path>
            </a:pathLst>
          </a:custGeom>
          <a:solidFill>
            <a:srgbClr val="090909">
              <a:alpha val="9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1408" y="493713"/>
            <a:ext cx="12729844" cy="24209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0" i="0">
                <a:solidFill>
                  <a:srgbClr val="F9EBE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1520" y="1892808"/>
            <a:ext cx="13167360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ootball-data.org/" TargetMode="External"/><Relationship Id="rId3" Type="http://schemas.openxmlformats.org/officeDocument/2006/relationships/hyperlink" Target="https://fbref.com/en/" TargetMode="External"/><Relationship Id="rId7" Type="http://schemas.openxmlformats.org/officeDocument/2006/relationships/hyperlink" Target="https://www.sofascore.com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transfermarkt.com/" TargetMode="External"/><Relationship Id="rId11" Type="http://schemas.openxmlformats.org/officeDocument/2006/relationships/hyperlink" Target="https://www.researchgate.net/" TargetMode="External"/><Relationship Id="rId5" Type="http://schemas.openxmlformats.org/officeDocument/2006/relationships/hyperlink" Target="https://www.mlssoccer.com/" TargetMode="External"/><Relationship Id="rId10" Type="http://schemas.openxmlformats.org/officeDocument/2006/relationships/hyperlink" Target="https://understat.com/" TargetMode="External"/><Relationship Id="rId4" Type="http://schemas.openxmlformats.org/officeDocument/2006/relationships/hyperlink" Target="https://www.whoscored.com/" TargetMode="External"/><Relationship Id="rId9" Type="http://schemas.openxmlformats.org/officeDocument/2006/relationships/hyperlink" Target="https://www.statbunker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895975" cy="8229600"/>
            <a:chOff x="0" y="0"/>
            <a:chExt cx="5895975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486399" cy="82295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895974" cy="822959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175628" y="825570"/>
            <a:ext cx="7746365" cy="5871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5300"/>
              </a:lnSpc>
              <a:spcBef>
                <a:spcPts val="95"/>
              </a:spcBef>
            </a:pPr>
            <a:r>
              <a:rPr sz="5700" spc="730" dirty="0">
                <a:solidFill>
                  <a:srgbClr val="F9EBE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</a:t>
            </a:r>
            <a:r>
              <a:rPr sz="5700" spc="-855" dirty="0">
                <a:solidFill>
                  <a:srgbClr val="F9EBE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sz="5700" spc="605" dirty="0">
                <a:solidFill>
                  <a:srgbClr val="F9EBE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Cleaning</a:t>
            </a:r>
            <a:r>
              <a:rPr sz="5700" spc="-850" dirty="0">
                <a:solidFill>
                  <a:srgbClr val="F9EBE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sz="5700" spc="545" dirty="0">
                <a:solidFill>
                  <a:srgbClr val="F9EBE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 </a:t>
            </a:r>
            <a:r>
              <a:rPr sz="5700" spc="730" dirty="0">
                <a:solidFill>
                  <a:srgbClr val="F9EBE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Analysis</a:t>
            </a:r>
            <a:r>
              <a:rPr sz="5700" spc="-869" dirty="0">
                <a:solidFill>
                  <a:srgbClr val="F9EBE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sz="5700" spc="715" dirty="0">
                <a:solidFill>
                  <a:srgbClr val="F9EBE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</a:t>
            </a:r>
            <a:r>
              <a:rPr sz="5700" spc="830" dirty="0">
                <a:solidFill>
                  <a:srgbClr val="F9EBE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Toronto</a:t>
            </a:r>
            <a:r>
              <a:rPr sz="5700" spc="-865" dirty="0">
                <a:solidFill>
                  <a:srgbClr val="F9EBE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sz="5700" spc="1025" dirty="0">
                <a:solidFill>
                  <a:srgbClr val="F9EBE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FC's </a:t>
            </a:r>
            <a:r>
              <a:rPr sz="5700" spc="795" dirty="0">
                <a:solidFill>
                  <a:srgbClr val="F9EBE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Possession- </a:t>
            </a:r>
            <a:r>
              <a:rPr sz="5700" spc="860" dirty="0">
                <a:solidFill>
                  <a:srgbClr val="F9EBE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Based</a:t>
            </a:r>
            <a:r>
              <a:rPr sz="5700" spc="-844" dirty="0">
                <a:solidFill>
                  <a:srgbClr val="F9EBE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sz="5700" spc="770" dirty="0">
                <a:solidFill>
                  <a:srgbClr val="F9EBE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Strategy</a:t>
            </a:r>
            <a:endParaRPr sz="57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12700" marR="321310">
              <a:lnSpc>
                <a:spcPct val="134600"/>
              </a:lnSpc>
              <a:spcBef>
                <a:spcPts val="2520"/>
              </a:spcBef>
            </a:pPr>
            <a:r>
              <a:rPr sz="1550" dirty="0">
                <a:solidFill>
                  <a:srgbClr val="FFE4E4"/>
                </a:solidFill>
                <a:latin typeface="Arial MT"/>
                <a:cs typeface="Arial MT"/>
              </a:rPr>
              <a:t>This</a:t>
            </a:r>
            <a:r>
              <a:rPr sz="1550" spc="5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550" spc="70" dirty="0">
                <a:solidFill>
                  <a:srgbClr val="FFE4E4"/>
                </a:solidFill>
                <a:latin typeface="Arial MT"/>
                <a:cs typeface="Arial MT"/>
              </a:rPr>
              <a:t>project</a:t>
            </a:r>
            <a:r>
              <a:rPr sz="1550" spc="7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FFE4E4"/>
                </a:solidFill>
                <a:latin typeface="Arial MT"/>
                <a:cs typeface="Arial MT"/>
              </a:rPr>
              <a:t>enhances</a:t>
            </a:r>
            <a:r>
              <a:rPr sz="1550" spc="6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FFE4E4"/>
                </a:solidFill>
                <a:latin typeface="Arial MT"/>
                <a:cs typeface="Arial MT"/>
              </a:rPr>
              <a:t>Toronto</a:t>
            </a:r>
            <a:r>
              <a:rPr sz="1550" spc="4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550" spc="-45" dirty="0">
                <a:solidFill>
                  <a:srgbClr val="FFE4E4"/>
                </a:solidFill>
                <a:latin typeface="Arial MT"/>
                <a:cs typeface="Arial MT"/>
              </a:rPr>
              <a:t>FC's</a:t>
            </a:r>
            <a:r>
              <a:rPr sz="1550" spc="5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FFE4E4"/>
                </a:solidFill>
                <a:latin typeface="Arial MT"/>
                <a:cs typeface="Arial MT"/>
              </a:rPr>
              <a:t>game</a:t>
            </a:r>
            <a:r>
              <a:rPr sz="1550" spc="4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550" spc="50" dirty="0">
                <a:solidFill>
                  <a:srgbClr val="FFE4E4"/>
                </a:solidFill>
                <a:latin typeface="Arial MT"/>
                <a:cs typeface="Arial MT"/>
              </a:rPr>
              <a:t>strategy</a:t>
            </a:r>
            <a:r>
              <a:rPr sz="1550" spc="6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550" spc="90" dirty="0">
                <a:solidFill>
                  <a:srgbClr val="FFE4E4"/>
                </a:solidFill>
                <a:latin typeface="Arial MT"/>
                <a:cs typeface="Arial MT"/>
              </a:rPr>
              <a:t>by</a:t>
            </a:r>
            <a:r>
              <a:rPr sz="1550" spc="45" dirty="0">
                <a:solidFill>
                  <a:srgbClr val="FFE4E4"/>
                </a:solidFill>
                <a:latin typeface="Arial MT"/>
                <a:cs typeface="Arial MT"/>
              </a:rPr>
              <a:t> identifying</a:t>
            </a:r>
            <a:r>
              <a:rPr sz="1550" spc="7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FFE4E4"/>
                </a:solidFill>
                <a:latin typeface="Arial MT"/>
                <a:cs typeface="Arial MT"/>
              </a:rPr>
              <a:t>key</a:t>
            </a:r>
            <a:r>
              <a:rPr sz="1550" spc="6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FFE4E4"/>
                </a:solidFill>
                <a:latin typeface="Arial MT"/>
                <a:cs typeface="Arial MT"/>
              </a:rPr>
              <a:t>players</a:t>
            </a:r>
            <a:r>
              <a:rPr sz="1550" spc="5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550" spc="35" dirty="0">
                <a:solidFill>
                  <a:srgbClr val="FFE4E4"/>
                </a:solidFill>
                <a:latin typeface="Arial MT"/>
                <a:cs typeface="Arial MT"/>
              </a:rPr>
              <a:t>with </a:t>
            </a:r>
            <a:r>
              <a:rPr sz="1550" dirty="0">
                <a:solidFill>
                  <a:srgbClr val="FFE4E4"/>
                </a:solidFill>
                <a:latin typeface="Arial MT"/>
                <a:cs typeface="Arial MT"/>
              </a:rPr>
              <a:t>high</a:t>
            </a:r>
            <a:r>
              <a:rPr sz="1550" spc="11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FFE4E4"/>
                </a:solidFill>
                <a:latin typeface="Arial MT"/>
                <a:cs typeface="Arial MT"/>
              </a:rPr>
              <a:t>passing</a:t>
            </a:r>
            <a:r>
              <a:rPr sz="1550" spc="114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FFE4E4"/>
                </a:solidFill>
                <a:latin typeface="Arial MT"/>
                <a:cs typeface="Arial MT"/>
              </a:rPr>
              <a:t>accuracy.</a:t>
            </a:r>
            <a:r>
              <a:rPr sz="1550" spc="114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FFE4E4"/>
                </a:solidFill>
                <a:latin typeface="Arial MT"/>
                <a:cs typeface="Arial MT"/>
              </a:rPr>
              <a:t>Data</a:t>
            </a:r>
            <a:r>
              <a:rPr sz="1550" spc="9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FFE4E4"/>
                </a:solidFill>
                <a:latin typeface="Arial MT"/>
                <a:cs typeface="Arial MT"/>
              </a:rPr>
              <a:t>cleaning</a:t>
            </a:r>
            <a:r>
              <a:rPr sz="1550" spc="114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FFE4E4"/>
                </a:solidFill>
                <a:latin typeface="Arial MT"/>
                <a:cs typeface="Arial MT"/>
              </a:rPr>
              <a:t>ensures</a:t>
            </a:r>
            <a:r>
              <a:rPr sz="1550" spc="14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550" spc="50" dirty="0">
                <a:solidFill>
                  <a:srgbClr val="FFE4E4"/>
                </a:solidFill>
                <a:latin typeface="Arial MT"/>
                <a:cs typeface="Arial MT"/>
              </a:rPr>
              <a:t>accurate</a:t>
            </a:r>
            <a:r>
              <a:rPr sz="1550" spc="10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FFE4E4"/>
                </a:solidFill>
                <a:latin typeface="Arial MT"/>
                <a:cs typeface="Arial MT"/>
              </a:rPr>
              <a:t>player</a:t>
            </a:r>
            <a:r>
              <a:rPr sz="1550" spc="14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FFE4E4"/>
                </a:solidFill>
                <a:latin typeface="Arial MT"/>
                <a:cs typeface="Arial MT"/>
              </a:rPr>
              <a:t>selection</a:t>
            </a:r>
            <a:r>
              <a:rPr sz="1550" spc="13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550" spc="55" dirty="0">
                <a:solidFill>
                  <a:srgbClr val="FFE4E4"/>
                </a:solidFill>
                <a:latin typeface="Arial MT"/>
                <a:cs typeface="Arial MT"/>
              </a:rPr>
              <a:t>for</a:t>
            </a:r>
            <a:r>
              <a:rPr sz="1550" spc="114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550" spc="-50" dirty="0">
                <a:solidFill>
                  <a:srgbClr val="FFE4E4"/>
                </a:solidFill>
                <a:latin typeface="Arial MT"/>
                <a:cs typeface="Arial MT"/>
              </a:rPr>
              <a:t>a </a:t>
            </a:r>
            <a:r>
              <a:rPr sz="1550" dirty="0">
                <a:solidFill>
                  <a:srgbClr val="FFE4E4"/>
                </a:solidFill>
                <a:latin typeface="Arial MT"/>
                <a:cs typeface="Arial MT"/>
              </a:rPr>
              <a:t>possession-based</a:t>
            </a:r>
            <a:r>
              <a:rPr sz="1550" spc="38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FFE4E4"/>
                </a:solidFill>
                <a:latin typeface="Arial MT"/>
                <a:cs typeface="Arial MT"/>
              </a:rPr>
              <a:t>game</a:t>
            </a:r>
            <a:r>
              <a:rPr sz="1550" spc="35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550" spc="-20" dirty="0">
                <a:solidFill>
                  <a:srgbClr val="FFE4E4"/>
                </a:solidFill>
                <a:latin typeface="Arial MT"/>
                <a:cs typeface="Arial MT"/>
              </a:rPr>
              <a:t>plan.</a:t>
            </a:r>
            <a:endParaRPr sz="1550" dirty="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87821" y="6972541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320675" h="320675">
                <a:moveTo>
                  <a:pt x="0" y="160312"/>
                </a:moveTo>
                <a:lnTo>
                  <a:pt x="8170" y="109638"/>
                </a:lnTo>
                <a:lnTo>
                  <a:pt x="30922" y="65631"/>
                </a:lnTo>
                <a:lnTo>
                  <a:pt x="65617" y="30929"/>
                </a:lnTo>
                <a:lnTo>
                  <a:pt x="109614" y="8172"/>
                </a:lnTo>
                <a:lnTo>
                  <a:pt x="160274" y="0"/>
                </a:lnTo>
                <a:lnTo>
                  <a:pt x="210933" y="8172"/>
                </a:lnTo>
                <a:lnTo>
                  <a:pt x="254930" y="30929"/>
                </a:lnTo>
                <a:lnTo>
                  <a:pt x="289625" y="65631"/>
                </a:lnTo>
                <a:lnTo>
                  <a:pt x="312377" y="109638"/>
                </a:lnTo>
                <a:lnTo>
                  <a:pt x="320548" y="160312"/>
                </a:lnTo>
                <a:lnTo>
                  <a:pt x="312377" y="210985"/>
                </a:lnTo>
                <a:lnTo>
                  <a:pt x="289625" y="254993"/>
                </a:lnTo>
                <a:lnTo>
                  <a:pt x="254930" y="289695"/>
                </a:lnTo>
                <a:lnTo>
                  <a:pt x="210933" y="312452"/>
                </a:lnTo>
                <a:lnTo>
                  <a:pt x="160274" y="320624"/>
                </a:lnTo>
                <a:lnTo>
                  <a:pt x="109614" y="312452"/>
                </a:lnTo>
                <a:lnTo>
                  <a:pt x="65617" y="289695"/>
                </a:lnTo>
                <a:lnTo>
                  <a:pt x="30922" y="254993"/>
                </a:lnTo>
                <a:lnTo>
                  <a:pt x="8170" y="210985"/>
                </a:lnTo>
                <a:lnTo>
                  <a:pt x="0" y="160312"/>
                </a:lnTo>
                <a:close/>
              </a:path>
            </a:pathLst>
          </a:custGeom>
          <a:ln w="7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0995" y="259461"/>
            <a:ext cx="12195175" cy="7710805"/>
            <a:chOff x="290995" y="259461"/>
            <a:chExt cx="12195175" cy="7710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995" y="259461"/>
              <a:ext cx="12194921" cy="65614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5693" y="6820941"/>
              <a:ext cx="4978780" cy="11491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408" y="1299209"/>
            <a:ext cx="11297920" cy="161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6400"/>
              </a:lnSpc>
            </a:pPr>
            <a:r>
              <a:rPr spc="69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Importance</a:t>
            </a:r>
            <a:r>
              <a:rPr spc="-76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spc="625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of</a:t>
            </a:r>
            <a:r>
              <a:rPr spc="-76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spc="66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</a:t>
            </a:r>
            <a:r>
              <a:rPr spc="-775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spc="515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Quality</a:t>
            </a:r>
            <a:r>
              <a:rPr spc="-76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spc="3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 </a:t>
            </a:r>
            <a:r>
              <a:rPr spc="55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Decision-</a:t>
            </a:r>
            <a:r>
              <a:rPr spc="655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1408" y="4372736"/>
            <a:ext cx="5735320" cy="1434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380" dirty="0">
                <a:solidFill>
                  <a:srgbClr val="F9EBEB"/>
                </a:solidFill>
                <a:latin typeface="Verdana"/>
                <a:cs typeface="Verdana"/>
              </a:rPr>
              <a:t>Accurate</a:t>
            </a:r>
            <a:r>
              <a:rPr sz="2550" spc="-355" dirty="0">
                <a:solidFill>
                  <a:srgbClr val="F9EBEB"/>
                </a:solidFill>
                <a:latin typeface="Verdana"/>
                <a:cs typeface="Verdana"/>
              </a:rPr>
              <a:t> </a:t>
            </a:r>
            <a:r>
              <a:rPr sz="2550" spc="295" dirty="0">
                <a:solidFill>
                  <a:srgbClr val="F9EBEB"/>
                </a:solidFill>
                <a:latin typeface="Verdana"/>
                <a:cs typeface="Verdana"/>
              </a:rPr>
              <a:t>Data</a:t>
            </a:r>
            <a:endParaRPr sz="2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660"/>
              </a:spcBef>
            </a:pPr>
            <a:r>
              <a:rPr sz="1900" dirty="0">
                <a:solidFill>
                  <a:srgbClr val="FFE4E4"/>
                </a:solidFill>
                <a:latin typeface="Arial MT"/>
                <a:cs typeface="Arial MT"/>
              </a:rPr>
              <a:t>Leads</a:t>
            </a:r>
            <a:r>
              <a:rPr sz="1900" spc="1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spc="120" dirty="0">
                <a:solidFill>
                  <a:srgbClr val="FFE4E4"/>
                </a:solidFill>
                <a:latin typeface="Arial MT"/>
                <a:cs typeface="Arial MT"/>
              </a:rPr>
              <a:t>to</a:t>
            </a:r>
            <a:r>
              <a:rPr sz="1900" spc="1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spc="100" dirty="0">
                <a:solidFill>
                  <a:srgbClr val="FFE4E4"/>
                </a:solidFill>
                <a:latin typeface="Arial MT"/>
                <a:cs typeface="Arial MT"/>
              </a:rPr>
              <a:t>better</a:t>
            </a:r>
            <a:r>
              <a:rPr sz="1900" spc="1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E4E4"/>
                </a:solidFill>
                <a:latin typeface="Arial MT"/>
                <a:cs typeface="Arial MT"/>
              </a:rPr>
              <a:t>analysis</a:t>
            </a:r>
            <a:r>
              <a:rPr sz="1900" spc="4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spc="75" dirty="0">
                <a:solidFill>
                  <a:srgbClr val="FFE4E4"/>
                </a:solidFill>
                <a:latin typeface="Arial MT"/>
                <a:cs typeface="Arial MT"/>
              </a:rPr>
              <a:t>of</a:t>
            </a:r>
            <a:r>
              <a:rPr sz="1900" spc="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E4E4"/>
                </a:solidFill>
                <a:latin typeface="Arial MT"/>
                <a:cs typeface="Arial MT"/>
              </a:rPr>
              <a:t>player</a:t>
            </a:r>
            <a:r>
              <a:rPr sz="1900" spc="2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spc="50" dirty="0">
                <a:solidFill>
                  <a:srgbClr val="FFE4E4"/>
                </a:solidFill>
                <a:latin typeface="Arial MT"/>
                <a:cs typeface="Arial MT"/>
              </a:rPr>
              <a:t>performance</a:t>
            </a:r>
            <a:r>
              <a:rPr sz="1900" spc="3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FFE4E4"/>
                </a:solidFill>
                <a:latin typeface="Arial MT"/>
                <a:cs typeface="Arial MT"/>
              </a:rPr>
              <a:t>and</a:t>
            </a:r>
            <a:endParaRPr sz="1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900" spc="50" dirty="0">
                <a:solidFill>
                  <a:srgbClr val="FFE4E4"/>
                </a:solidFill>
                <a:latin typeface="Arial MT"/>
                <a:cs typeface="Arial MT"/>
              </a:rPr>
              <a:t>more</a:t>
            </a:r>
            <a:r>
              <a:rPr sz="1900" spc="-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spc="65" dirty="0">
                <a:solidFill>
                  <a:srgbClr val="FFE4E4"/>
                </a:solidFill>
                <a:latin typeface="Arial MT"/>
                <a:cs typeface="Arial MT"/>
              </a:rPr>
              <a:t>effective</a:t>
            </a:r>
            <a:r>
              <a:rPr sz="1900" spc="-1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E4E4"/>
                </a:solidFill>
                <a:latin typeface="Arial MT"/>
                <a:cs typeface="Arial MT"/>
              </a:rPr>
              <a:t>game</a:t>
            </a:r>
            <a:r>
              <a:rPr sz="1900" spc="-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FFE4E4"/>
                </a:solidFill>
                <a:latin typeface="Arial MT"/>
                <a:cs typeface="Arial MT"/>
              </a:rPr>
              <a:t>strategies.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1" y="4372736"/>
            <a:ext cx="5842635" cy="1434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345" dirty="0">
                <a:solidFill>
                  <a:srgbClr val="F9EBEB"/>
                </a:solidFill>
                <a:latin typeface="Verdana"/>
                <a:cs typeface="Verdana"/>
              </a:rPr>
              <a:t>Player</a:t>
            </a:r>
            <a:r>
              <a:rPr sz="2550" spc="-360" dirty="0">
                <a:solidFill>
                  <a:srgbClr val="F9EBEB"/>
                </a:solidFill>
                <a:latin typeface="Verdana"/>
                <a:cs typeface="Verdana"/>
              </a:rPr>
              <a:t> </a:t>
            </a:r>
            <a:r>
              <a:rPr sz="2550" spc="290" dirty="0">
                <a:solidFill>
                  <a:srgbClr val="F9EBEB"/>
                </a:solidFill>
                <a:latin typeface="Verdana"/>
                <a:cs typeface="Verdana"/>
              </a:rPr>
              <a:t>Selection</a:t>
            </a:r>
            <a:endParaRPr sz="2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660"/>
              </a:spcBef>
            </a:pPr>
            <a:r>
              <a:rPr sz="1900" dirty="0">
                <a:solidFill>
                  <a:srgbClr val="FFE4E4"/>
                </a:solidFill>
                <a:latin typeface="Arial MT"/>
                <a:cs typeface="Arial MT"/>
              </a:rPr>
              <a:t>Cleaned</a:t>
            </a:r>
            <a:r>
              <a:rPr sz="1900" spc="5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spc="55" dirty="0">
                <a:solidFill>
                  <a:srgbClr val="FFE4E4"/>
                </a:solidFill>
                <a:latin typeface="Arial MT"/>
                <a:cs typeface="Arial MT"/>
              </a:rPr>
              <a:t>data</a:t>
            </a:r>
            <a:r>
              <a:rPr sz="1900" spc="5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E4E4"/>
                </a:solidFill>
                <a:latin typeface="Arial MT"/>
                <a:cs typeface="Arial MT"/>
              </a:rPr>
              <a:t>ensures</a:t>
            </a:r>
            <a:r>
              <a:rPr sz="1900" spc="4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E4E4"/>
                </a:solidFill>
                <a:latin typeface="Arial MT"/>
                <a:cs typeface="Arial MT"/>
              </a:rPr>
              <a:t>coaching</a:t>
            </a:r>
            <a:r>
              <a:rPr sz="1900" spc="8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spc="65" dirty="0">
                <a:solidFill>
                  <a:srgbClr val="FFE4E4"/>
                </a:solidFill>
                <a:latin typeface="Arial MT"/>
                <a:cs typeface="Arial MT"/>
              </a:rPr>
              <a:t>staff</a:t>
            </a:r>
            <a:r>
              <a:rPr sz="1900" spc="7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spc="45" dirty="0">
                <a:solidFill>
                  <a:srgbClr val="FFE4E4"/>
                </a:solidFill>
                <a:latin typeface="Arial MT"/>
                <a:cs typeface="Arial MT"/>
              </a:rPr>
              <a:t>selects</a:t>
            </a:r>
            <a:r>
              <a:rPr sz="1900" spc="5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FFE4E4"/>
                </a:solidFill>
                <a:latin typeface="Arial MT"/>
                <a:cs typeface="Arial MT"/>
              </a:rPr>
              <a:t>players</a:t>
            </a:r>
            <a:endParaRPr sz="1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900" dirty="0">
                <a:solidFill>
                  <a:srgbClr val="FFE4E4"/>
                </a:solidFill>
                <a:latin typeface="Arial MT"/>
                <a:cs typeface="Arial MT"/>
              </a:rPr>
              <a:t>who</a:t>
            </a:r>
            <a:r>
              <a:rPr sz="1900" spc="6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spc="80" dirty="0">
                <a:solidFill>
                  <a:srgbClr val="FFE4E4"/>
                </a:solidFill>
                <a:latin typeface="Arial MT"/>
                <a:cs typeface="Arial MT"/>
              </a:rPr>
              <a:t>best</a:t>
            </a:r>
            <a:r>
              <a:rPr sz="1900" spc="4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spc="110" dirty="0">
                <a:solidFill>
                  <a:srgbClr val="FFE4E4"/>
                </a:solidFill>
                <a:latin typeface="Arial MT"/>
                <a:cs typeface="Arial MT"/>
              </a:rPr>
              <a:t>fit</a:t>
            </a:r>
            <a:r>
              <a:rPr sz="1900" spc="3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spc="70" dirty="0">
                <a:solidFill>
                  <a:srgbClr val="FFE4E4"/>
                </a:solidFill>
                <a:latin typeface="Arial MT"/>
                <a:cs typeface="Arial MT"/>
              </a:rPr>
              <a:t>the</a:t>
            </a:r>
            <a:r>
              <a:rPr sz="1900" spc="6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spc="50" dirty="0">
                <a:solidFill>
                  <a:srgbClr val="FFE4E4"/>
                </a:solidFill>
                <a:latin typeface="Arial MT"/>
                <a:cs typeface="Arial MT"/>
              </a:rPr>
              <a:t>possession-</a:t>
            </a:r>
            <a:r>
              <a:rPr sz="1900" dirty="0">
                <a:solidFill>
                  <a:srgbClr val="FFE4E4"/>
                </a:solidFill>
                <a:latin typeface="Arial MT"/>
                <a:cs typeface="Arial MT"/>
              </a:rPr>
              <a:t>based</a:t>
            </a:r>
            <a:r>
              <a:rPr sz="1900" spc="4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FFE4E4"/>
                </a:solidFill>
                <a:latin typeface="Arial MT"/>
                <a:cs typeface="Arial MT"/>
              </a:rPr>
              <a:t>strategy.</a:t>
            </a:r>
            <a:endParaRPr sz="1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867400" cy="82295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1408" y="493713"/>
            <a:ext cx="12729844" cy="2179391"/>
          </a:xfrm>
          <a:prstGeom prst="rect">
            <a:avLst/>
          </a:prstGeom>
        </p:spPr>
        <p:txBody>
          <a:bodyPr vert="horz" wrap="square" lIns="0" tIns="581164" rIns="0" bIns="0" rtlCol="0">
            <a:spAutoFit/>
          </a:bodyPr>
          <a:lstStyle/>
          <a:p>
            <a:pPr marL="5499100" marR="5080">
              <a:lnSpc>
                <a:spcPts val="6400"/>
              </a:lnSpc>
            </a:pPr>
            <a:r>
              <a:rPr spc="77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Key</a:t>
            </a:r>
            <a:r>
              <a:rPr spc="-76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spc="645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Insights</a:t>
            </a:r>
            <a:r>
              <a:rPr spc="-73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spc="48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and </a:t>
            </a:r>
            <a:r>
              <a:rPr spc="61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Recommendations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342760" y="3112642"/>
            <a:ext cx="7431405" cy="1884045"/>
            <a:chOff x="6342760" y="3112642"/>
            <a:chExt cx="7431405" cy="1884045"/>
          </a:xfrm>
        </p:grpSpPr>
        <p:sp>
          <p:nvSpPr>
            <p:cNvPr id="5" name="object 5"/>
            <p:cNvSpPr/>
            <p:nvPr/>
          </p:nvSpPr>
          <p:spPr>
            <a:xfrm>
              <a:off x="6350380" y="3120262"/>
              <a:ext cx="7416165" cy="1868805"/>
            </a:xfrm>
            <a:custGeom>
              <a:avLst/>
              <a:gdLst/>
              <a:ahLst/>
              <a:cxnLst/>
              <a:rect l="l" t="t" r="r" b="b"/>
              <a:pathLst>
                <a:path w="7416165" h="1868804">
                  <a:moveTo>
                    <a:pt x="7312279" y="0"/>
                  </a:moveTo>
                  <a:lnTo>
                    <a:pt x="103759" y="0"/>
                  </a:lnTo>
                  <a:lnTo>
                    <a:pt x="63382" y="8157"/>
                  </a:lnTo>
                  <a:lnTo>
                    <a:pt x="30400" y="30400"/>
                  </a:lnTo>
                  <a:lnTo>
                    <a:pt x="8157" y="63382"/>
                  </a:lnTo>
                  <a:lnTo>
                    <a:pt x="0" y="103759"/>
                  </a:lnTo>
                  <a:lnTo>
                    <a:pt x="0" y="1764664"/>
                  </a:lnTo>
                  <a:lnTo>
                    <a:pt x="8157" y="1805021"/>
                  </a:lnTo>
                  <a:lnTo>
                    <a:pt x="30400" y="1837959"/>
                  </a:lnTo>
                  <a:lnTo>
                    <a:pt x="63382" y="1860159"/>
                  </a:lnTo>
                  <a:lnTo>
                    <a:pt x="103759" y="1868297"/>
                  </a:lnTo>
                  <a:lnTo>
                    <a:pt x="7312279" y="1868297"/>
                  </a:lnTo>
                  <a:lnTo>
                    <a:pt x="7352655" y="1860159"/>
                  </a:lnTo>
                  <a:lnTo>
                    <a:pt x="7385637" y="1837959"/>
                  </a:lnTo>
                  <a:lnTo>
                    <a:pt x="7407880" y="1805021"/>
                  </a:lnTo>
                  <a:lnTo>
                    <a:pt x="7416038" y="1764664"/>
                  </a:lnTo>
                  <a:lnTo>
                    <a:pt x="7416038" y="103759"/>
                  </a:lnTo>
                  <a:lnTo>
                    <a:pt x="7407880" y="63382"/>
                  </a:lnTo>
                  <a:lnTo>
                    <a:pt x="7385637" y="30400"/>
                  </a:lnTo>
                  <a:lnTo>
                    <a:pt x="7352655" y="8157"/>
                  </a:lnTo>
                  <a:lnTo>
                    <a:pt x="7312279" y="0"/>
                  </a:lnTo>
                  <a:close/>
                </a:path>
              </a:pathLst>
            </a:custGeom>
            <a:solidFill>
              <a:srgbClr val="74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50380" y="3120262"/>
              <a:ext cx="7416165" cy="1868805"/>
            </a:xfrm>
            <a:custGeom>
              <a:avLst/>
              <a:gdLst/>
              <a:ahLst/>
              <a:cxnLst/>
              <a:rect l="l" t="t" r="r" b="b"/>
              <a:pathLst>
                <a:path w="7416165" h="1868804">
                  <a:moveTo>
                    <a:pt x="0" y="103759"/>
                  </a:moveTo>
                  <a:lnTo>
                    <a:pt x="8157" y="63382"/>
                  </a:lnTo>
                  <a:lnTo>
                    <a:pt x="30400" y="30400"/>
                  </a:lnTo>
                  <a:lnTo>
                    <a:pt x="63382" y="8157"/>
                  </a:lnTo>
                  <a:lnTo>
                    <a:pt x="103759" y="0"/>
                  </a:lnTo>
                  <a:lnTo>
                    <a:pt x="7312279" y="0"/>
                  </a:lnTo>
                  <a:lnTo>
                    <a:pt x="7352655" y="8157"/>
                  </a:lnTo>
                  <a:lnTo>
                    <a:pt x="7385637" y="30400"/>
                  </a:lnTo>
                  <a:lnTo>
                    <a:pt x="7407880" y="63382"/>
                  </a:lnTo>
                  <a:lnTo>
                    <a:pt x="7416038" y="103759"/>
                  </a:lnTo>
                  <a:lnTo>
                    <a:pt x="7416038" y="1764664"/>
                  </a:lnTo>
                  <a:lnTo>
                    <a:pt x="7407880" y="1805021"/>
                  </a:lnTo>
                  <a:lnTo>
                    <a:pt x="7385637" y="1837959"/>
                  </a:lnTo>
                  <a:lnTo>
                    <a:pt x="7352655" y="1860159"/>
                  </a:lnTo>
                  <a:lnTo>
                    <a:pt x="7312279" y="1868297"/>
                  </a:lnTo>
                  <a:lnTo>
                    <a:pt x="103759" y="1868297"/>
                  </a:lnTo>
                  <a:lnTo>
                    <a:pt x="63382" y="1860159"/>
                  </a:lnTo>
                  <a:lnTo>
                    <a:pt x="30400" y="1837959"/>
                  </a:lnTo>
                  <a:lnTo>
                    <a:pt x="8157" y="1805021"/>
                  </a:lnTo>
                  <a:lnTo>
                    <a:pt x="0" y="1764664"/>
                  </a:lnTo>
                  <a:lnTo>
                    <a:pt x="0" y="103759"/>
                  </a:lnTo>
                  <a:close/>
                </a:path>
              </a:pathLst>
            </a:custGeom>
            <a:ln w="15240">
              <a:solidFill>
                <a:srgbClr val="8D23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600570" y="3352038"/>
            <a:ext cx="5751830" cy="1335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375" dirty="0">
                <a:solidFill>
                  <a:srgbClr val="FFE4E4"/>
                </a:solidFill>
                <a:latin typeface="Verdana"/>
                <a:cs typeface="Verdana"/>
              </a:rPr>
              <a:t>Passing</a:t>
            </a:r>
            <a:r>
              <a:rPr sz="2550" spc="-340" dirty="0">
                <a:solidFill>
                  <a:srgbClr val="FFE4E4"/>
                </a:solidFill>
                <a:latin typeface="Verdana"/>
                <a:cs typeface="Verdana"/>
              </a:rPr>
              <a:t> </a:t>
            </a:r>
            <a:r>
              <a:rPr sz="2550" spc="385" dirty="0">
                <a:solidFill>
                  <a:srgbClr val="FFE4E4"/>
                </a:solidFill>
                <a:latin typeface="Verdana"/>
                <a:cs typeface="Verdana"/>
              </a:rPr>
              <a:t>Accuracy</a:t>
            </a:r>
            <a:endParaRPr sz="2550">
              <a:latin typeface="Verdana"/>
              <a:cs typeface="Verdana"/>
            </a:endParaRPr>
          </a:p>
          <a:p>
            <a:pPr marL="12700" marR="5080">
              <a:lnSpc>
                <a:spcPct val="135800"/>
              </a:lnSpc>
              <a:spcBef>
                <a:spcPts val="1070"/>
              </a:spcBef>
            </a:pPr>
            <a:r>
              <a:rPr sz="1900" dirty="0">
                <a:solidFill>
                  <a:srgbClr val="FFE4E4"/>
                </a:solidFill>
                <a:latin typeface="Arial MT"/>
                <a:cs typeface="Arial MT"/>
              </a:rPr>
              <a:t>Players</a:t>
            </a:r>
            <a:r>
              <a:rPr sz="1900" spc="3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spc="70" dirty="0">
                <a:solidFill>
                  <a:srgbClr val="FFE4E4"/>
                </a:solidFill>
                <a:latin typeface="Arial MT"/>
                <a:cs typeface="Arial MT"/>
              </a:rPr>
              <a:t>with</a:t>
            </a:r>
            <a:r>
              <a:rPr sz="1900" spc="1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spc="75" dirty="0">
                <a:solidFill>
                  <a:srgbClr val="FFE4E4"/>
                </a:solidFill>
                <a:latin typeface="Arial MT"/>
                <a:cs typeface="Arial MT"/>
              </a:rPr>
              <a:t>the</a:t>
            </a:r>
            <a:r>
              <a:rPr sz="1900" spc="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E4E4"/>
                </a:solidFill>
                <a:latin typeface="Arial MT"/>
                <a:cs typeface="Arial MT"/>
              </a:rPr>
              <a:t>highest</a:t>
            </a:r>
            <a:r>
              <a:rPr sz="1900" spc="2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E4E4"/>
                </a:solidFill>
                <a:latin typeface="Arial MT"/>
                <a:cs typeface="Arial MT"/>
              </a:rPr>
              <a:t>passing</a:t>
            </a:r>
            <a:r>
              <a:rPr sz="1900" spc="1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spc="50" dirty="0">
                <a:solidFill>
                  <a:srgbClr val="FFE4E4"/>
                </a:solidFill>
                <a:latin typeface="Arial MT"/>
                <a:cs typeface="Arial MT"/>
              </a:rPr>
              <a:t>accuracy</a:t>
            </a:r>
            <a:r>
              <a:rPr sz="1900" spc="6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E4E4"/>
                </a:solidFill>
                <a:latin typeface="Arial MT"/>
                <a:cs typeface="Arial MT"/>
              </a:rPr>
              <a:t>are </a:t>
            </a:r>
            <a:r>
              <a:rPr sz="1900" spc="-20" dirty="0">
                <a:solidFill>
                  <a:srgbClr val="FFE4E4"/>
                </a:solidFill>
                <a:latin typeface="Arial MT"/>
                <a:cs typeface="Arial MT"/>
              </a:rPr>
              <a:t>more </a:t>
            </a:r>
            <a:r>
              <a:rPr sz="1900" spc="60" dirty="0">
                <a:solidFill>
                  <a:srgbClr val="FFE4E4"/>
                </a:solidFill>
                <a:latin typeface="Arial MT"/>
                <a:cs typeface="Arial MT"/>
              </a:rPr>
              <a:t>consistent</a:t>
            </a:r>
            <a:r>
              <a:rPr sz="1900" spc="13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E4E4"/>
                </a:solidFill>
                <a:latin typeface="Arial MT"/>
                <a:cs typeface="Arial MT"/>
              </a:rPr>
              <a:t>in</a:t>
            </a:r>
            <a:r>
              <a:rPr sz="1900" spc="8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E4E4"/>
                </a:solidFill>
                <a:latin typeface="Arial MT"/>
                <a:cs typeface="Arial MT"/>
              </a:rPr>
              <a:t>maintaining</a:t>
            </a:r>
            <a:r>
              <a:rPr sz="1900" spc="14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FFE4E4"/>
                </a:solidFill>
                <a:latin typeface="Arial MT"/>
                <a:cs typeface="Arial MT"/>
              </a:rPr>
              <a:t>possession.</a:t>
            </a:r>
            <a:endParaRPr sz="19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342760" y="5227828"/>
            <a:ext cx="7431405" cy="1884045"/>
            <a:chOff x="6342760" y="5227828"/>
            <a:chExt cx="7431405" cy="1884045"/>
          </a:xfrm>
        </p:grpSpPr>
        <p:sp>
          <p:nvSpPr>
            <p:cNvPr id="9" name="object 9"/>
            <p:cNvSpPr/>
            <p:nvPr/>
          </p:nvSpPr>
          <p:spPr>
            <a:xfrm>
              <a:off x="6350380" y="5235448"/>
              <a:ext cx="7416165" cy="1868805"/>
            </a:xfrm>
            <a:custGeom>
              <a:avLst/>
              <a:gdLst/>
              <a:ahLst/>
              <a:cxnLst/>
              <a:rect l="l" t="t" r="r" b="b"/>
              <a:pathLst>
                <a:path w="7416165" h="1868804">
                  <a:moveTo>
                    <a:pt x="7312279" y="0"/>
                  </a:moveTo>
                  <a:lnTo>
                    <a:pt x="103759" y="0"/>
                  </a:lnTo>
                  <a:lnTo>
                    <a:pt x="63382" y="8137"/>
                  </a:lnTo>
                  <a:lnTo>
                    <a:pt x="30400" y="30337"/>
                  </a:lnTo>
                  <a:lnTo>
                    <a:pt x="8157" y="63275"/>
                  </a:lnTo>
                  <a:lnTo>
                    <a:pt x="0" y="103631"/>
                  </a:lnTo>
                  <a:lnTo>
                    <a:pt x="0" y="1764614"/>
                  </a:lnTo>
                  <a:lnTo>
                    <a:pt x="8157" y="1804973"/>
                  </a:lnTo>
                  <a:lnTo>
                    <a:pt x="30400" y="1837929"/>
                  </a:lnTo>
                  <a:lnTo>
                    <a:pt x="63382" y="1860149"/>
                  </a:lnTo>
                  <a:lnTo>
                    <a:pt x="103759" y="1868296"/>
                  </a:lnTo>
                  <a:lnTo>
                    <a:pt x="7312279" y="1868296"/>
                  </a:lnTo>
                  <a:lnTo>
                    <a:pt x="7352655" y="1860149"/>
                  </a:lnTo>
                  <a:lnTo>
                    <a:pt x="7385637" y="1837929"/>
                  </a:lnTo>
                  <a:lnTo>
                    <a:pt x="7407880" y="1804973"/>
                  </a:lnTo>
                  <a:lnTo>
                    <a:pt x="7416038" y="1764614"/>
                  </a:lnTo>
                  <a:lnTo>
                    <a:pt x="7416038" y="103631"/>
                  </a:lnTo>
                  <a:lnTo>
                    <a:pt x="7407880" y="63275"/>
                  </a:lnTo>
                  <a:lnTo>
                    <a:pt x="7385637" y="30337"/>
                  </a:lnTo>
                  <a:lnTo>
                    <a:pt x="7352655" y="8137"/>
                  </a:lnTo>
                  <a:lnTo>
                    <a:pt x="7312279" y="0"/>
                  </a:lnTo>
                  <a:close/>
                </a:path>
              </a:pathLst>
            </a:custGeom>
            <a:solidFill>
              <a:srgbClr val="74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50380" y="5235448"/>
              <a:ext cx="7416165" cy="1868805"/>
            </a:xfrm>
            <a:custGeom>
              <a:avLst/>
              <a:gdLst/>
              <a:ahLst/>
              <a:cxnLst/>
              <a:rect l="l" t="t" r="r" b="b"/>
              <a:pathLst>
                <a:path w="7416165" h="1868804">
                  <a:moveTo>
                    <a:pt x="0" y="103631"/>
                  </a:moveTo>
                  <a:lnTo>
                    <a:pt x="8157" y="63275"/>
                  </a:lnTo>
                  <a:lnTo>
                    <a:pt x="30400" y="30337"/>
                  </a:lnTo>
                  <a:lnTo>
                    <a:pt x="63382" y="8137"/>
                  </a:lnTo>
                  <a:lnTo>
                    <a:pt x="103759" y="0"/>
                  </a:lnTo>
                  <a:lnTo>
                    <a:pt x="7312279" y="0"/>
                  </a:lnTo>
                  <a:lnTo>
                    <a:pt x="7352655" y="8137"/>
                  </a:lnTo>
                  <a:lnTo>
                    <a:pt x="7385637" y="30337"/>
                  </a:lnTo>
                  <a:lnTo>
                    <a:pt x="7407880" y="63275"/>
                  </a:lnTo>
                  <a:lnTo>
                    <a:pt x="7416038" y="103631"/>
                  </a:lnTo>
                  <a:lnTo>
                    <a:pt x="7416038" y="1764614"/>
                  </a:lnTo>
                  <a:lnTo>
                    <a:pt x="7407880" y="1804973"/>
                  </a:lnTo>
                  <a:lnTo>
                    <a:pt x="7385637" y="1837929"/>
                  </a:lnTo>
                  <a:lnTo>
                    <a:pt x="7352655" y="1860149"/>
                  </a:lnTo>
                  <a:lnTo>
                    <a:pt x="7312279" y="1868296"/>
                  </a:lnTo>
                  <a:lnTo>
                    <a:pt x="103759" y="1868296"/>
                  </a:lnTo>
                  <a:lnTo>
                    <a:pt x="63382" y="1860149"/>
                  </a:lnTo>
                  <a:lnTo>
                    <a:pt x="30400" y="1837929"/>
                  </a:lnTo>
                  <a:lnTo>
                    <a:pt x="8157" y="1804973"/>
                  </a:lnTo>
                  <a:lnTo>
                    <a:pt x="0" y="1764614"/>
                  </a:lnTo>
                  <a:lnTo>
                    <a:pt x="0" y="103631"/>
                  </a:lnTo>
                  <a:close/>
                </a:path>
              </a:pathLst>
            </a:custGeom>
            <a:ln w="15239">
              <a:solidFill>
                <a:srgbClr val="8D23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600570" y="5467604"/>
            <a:ext cx="6866255" cy="1335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295" dirty="0">
                <a:solidFill>
                  <a:srgbClr val="FFE4E4"/>
                </a:solidFill>
                <a:latin typeface="Verdana"/>
                <a:cs typeface="Verdana"/>
              </a:rPr>
              <a:t>Midfielders</a:t>
            </a:r>
            <a:endParaRPr sz="2550">
              <a:latin typeface="Verdana"/>
              <a:cs typeface="Verdana"/>
            </a:endParaRPr>
          </a:p>
          <a:p>
            <a:pPr marL="12700" marR="5080">
              <a:lnSpc>
                <a:spcPct val="135900"/>
              </a:lnSpc>
              <a:spcBef>
                <a:spcPts val="1065"/>
              </a:spcBef>
            </a:pPr>
            <a:r>
              <a:rPr sz="1900" spc="-10" dirty="0">
                <a:solidFill>
                  <a:srgbClr val="FFE4E4"/>
                </a:solidFill>
                <a:latin typeface="Arial MT"/>
                <a:cs typeface="Arial MT"/>
              </a:rPr>
              <a:t>Play</a:t>
            </a:r>
            <a:r>
              <a:rPr sz="1900" spc="4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E4E4"/>
                </a:solidFill>
                <a:latin typeface="Arial MT"/>
                <a:cs typeface="Arial MT"/>
              </a:rPr>
              <a:t>a</a:t>
            </a:r>
            <a:r>
              <a:rPr sz="1900" spc="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spc="60" dirty="0">
                <a:solidFill>
                  <a:srgbClr val="FFE4E4"/>
                </a:solidFill>
                <a:latin typeface="Arial MT"/>
                <a:cs typeface="Arial MT"/>
              </a:rPr>
              <a:t>critical</a:t>
            </a:r>
            <a:r>
              <a:rPr sz="1900" spc="3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E4E4"/>
                </a:solidFill>
                <a:latin typeface="Arial MT"/>
                <a:cs typeface="Arial MT"/>
              </a:rPr>
              <a:t>role</a:t>
            </a:r>
            <a:r>
              <a:rPr sz="1900" spc="1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E4E4"/>
                </a:solidFill>
                <a:latin typeface="Arial MT"/>
                <a:cs typeface="Arial MT"/>
              </a:rPr>
              <a:t>in</a:t>
            </a:r>
            <a:r>
              <a:rPr sz="1900" spc="1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E4E4"/>
                </a:solidFill>
                <a:latin typeface="Arial MT"/>
                <a:cs typeface="Arial MT"/>
              </a:rPr>
              <a:t>passing</a:t>
            </a:r>
            <a:r>
              <a:rPr sz="1900" spc="2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E4E4"/>
                </a:solidFill>
                <a:latin typeface="Arial MT"/>
                <a:cs typeface="Arial MT"/>
              </a:rPr>
              <a:t>dynamics,</a:t>
            </a:r>
            <a:r>
              <a:rPr sz="1900" spc="3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E4E4"/>
                </a:solidFill>
                <a:latin typeface="Arial MT"/>
                <a:cs typeface="Arial MT"/>
              </a:rPr>
              <a:t>making</a:t>
            </a:r>
            <a:r>
              <a:rPr sz="1900" spc="3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spc="55" dirty="0">
                <a:solidFill>
                  <a:srgbClr val="FFE4E4"/>
                </a:solidFill>
                <a:latin typeface="Arial MT"/>
                <a:cs typeface="Arial MT"/>
              </a:rPr>
              <a:t>data</a:t>
            </a:r>
            <a:r>
              <a:rPr sz="1900" spc="1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spc="40" dirty="0">
                <a:solidFill>
                  <a:srgbClr val="FFE4E4"/>
                </a:solidFill>
                <a:latin typeface="Arial MT"/>
                <a:cs typeface="Arial MT"/>
              </a:rPr>
              <a:t>accuracy </a:t>
            </a:r>
            <a:r>
              <a:rPr sz="1900" dirty="0">
                <a:solidFill>
                  <a:srgbClr val="FFE4E4"/>
                </a:solidFill>
                <a:latin typeface="Arial MT"/>
                <a:cs typeface="Arial MT"/>
              </a:rPr>
              <a:t>crucial</a:t>
            </a:r>
            <a:r>
              <a:rPr sz="1900" spc="9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spc="65" dirty="0">
                <a:solidFill>
                  <a:srgbClr val="FFE4E4"/>
                </a:solidFill>
                <a:latin typeface="Arial MT"/>
                <a:cs typeface="Arial MT"/>
              </a:rPr>
              <a:t>for</a:t>
            </a:r>
            <a:r>
              <a:rPr sz="1900" spc="7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spc="55" dirty="0">
                <a:solidFill>
                  <a:srgbClr val="FFE4E4"/>
                </a:solidFill>
                <a:latin typeface="Arial MT"/>
                <a:cs typeface="Arial MT"/>
              </a:rPr>
              <a:t>this</a:t>
            </a:r>
            <a:r>
              <a:rPr sz="1900" spc="7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FFE4E4"/>
                </a:solidFill>
                <a:latin typeface="Arial MT"/>
                <a:cs typeface="Arial MT"/>
              </a:rPr>
              <a:t>position.</a:t>
            </a:r>
            <a:endParaRPr sz="1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4630400" cy="3171825"/>
            <a:chOff x="0" y="0"/>
            <a:chExt cx="14630400" cy="3171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630399" cy="283171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630399" cy="317144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0084" y="3413886"/>
            <a:ext cx="3919220" cy="735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650" spc="535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Conclusion</a:t>
            </a:r>
            <a:endParaRPr sz="46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6551" y="5757164"/>
            <a:ext cx="3848100" cy="1240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280" dirty="0">
                <a:solidFill>
                  <a:srgbClr val="FFE4E4"/>
                </a:solidFill>
                <a:latin typeface="Verdana"/>
                <a:cs typeface="Verdana"/>
              </a:rPr>
              <a:t>Clean</a:t>
            </a:r>
            <a:r>
              <a:rPr sz="2300" spc="-345" dirty="0">
                <a:solidFill>
                  <a:srgbClr val="FFE4E4"/>
                </a:solidFill>
                <a:latin typeface="Verdana"/>
                <a:cs typeface="Verdana"/>
              </a:rPr>
              <a:t> </a:t>
            </a:r>
            <a:r>
              <a:rPr sz="2300" spc="265" dirty="0">
                <a:solidFill>
                  <a:srgbClr val="FFE4E4"/>
                </a:solidFill>
                <a:latin typeface="Verdana"/>
                <a:cs typeface="Verdana"/>
              </a:rPr>
              <a:t>Data</a:t>
            </a:r>
            <a:endParaRPr sz="2300">
              <a:latin typeface="Verdana"/>
              <a:cs typeface="Verdana"/>
            </a:endParaRPr>
          </a:p>
          <a:p>
            <a:pPr marL="12700" marR="5080">
              <a:lnSpc>
                <a:spcPct val="138400"/>
              </a:lnSpc>
              <a:spcBef>
                <a:spcPts val="990"/>
              </a:spcBef>
            </a:pPr>
            <a:r>
              <a:rPr sz="1750" dirty="0">
                <a:solidFill>
                  <a:srgbClr val="FFE4E4"/>
                </a:solidFill>
                <a:latin typeface="Arial MT"/>
                <a:cs typeface="Arial MT"/>
              </a:rPr>
              <a:t>Crucial</a:t>
            </a:r>
            <a:r>
              <a:rPr sz="1750" spc="3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65" dirty="0">
                <a:solidFill>
                  <a:srgbClr val="FFE4E4"/>
                </a:solidFill>
                <a:latin typeface="Arial MT"/>
                <a:cs typeface="Arial MT"/>
              </a:rPr>
              <a:t>for</a:t>
            </a:r>
            <a:r>
              <a:rPr sz="1750" spc="4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60" dirty="0">
                <a:solidFill>
                  <a:srgbClr val="FFE4E4"/>
                </a:solidFill>
                <a:latin typeface="Arial MT"/>
                <a:cs typeface="Arial MT"/>
              </a:rPr>
              <a:t>informed</a:t>
            </a:r>
            <a:r>
              <a:rPr sz="1750" spc="2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35" dirty="0">
                <a:solidFill>
                  <a:srgbClr val="FFE4E4"/>
                </a:solidFill>
                <a:latin typeface="Arial MT"/>
                <a:cs typeface="Arial MT"/>
              </a:rPr>
              <a:t>decisions </a:t>
            </a:r>
            <a:r>
              <a:rPr sz="1750" spc="65" dirty="0">
                <a:solidFill>
                  <a:srgbClr val="FFE4E4"/>
                </a:solidFill>
                <a:latin typeface="Arial MT"/>
                <a:cs typeface="Arial MT"/>
              </a:rPr>
              <a:t>impacting</a:t>
            </a:r>
            <a:r>
              <a:rPr sz="1750" spc="-8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45" dirty="0">
                <a:solidFill>
                  <a:srgbClr val="FFE4E4"/>
                </a:solidFill>
                <a:latin typeface="Arial MT"/>
                <a:cs typeface="Arial MT"/>
              </a:rPr>
              <a:t>Toronto</a:t>
            </a:r>
            <a:r>
              <a:rPr sz="1750" spc="-4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-45" dirty="0">
                <a:solidFill>
                  <a:srgbClr val="FFE4E4"/>
                </a:solidFill>
                <a:latin typeface="Arial MT"/>
                <a:cs typeface="Arial MT"/>
              </a:rPr>
              <a:t>FC's</a:t>
            </a:r>
            <a:r>
              <a:rPr sz="1750" spc="-2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-10" dirty="0">
                <a:solidFill>
                  <a:srgbClr val="FFE4E4"/>
                </a:solidFill>
                <a:latin typeface="Arial MT"/>
                <a:cs typeface="Arial MT"/>
              </a:rPr>
              <a:t>performance.</a:t>
            </a:r>
            <a:endParaRPr sz="175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2835" y="4539437"/>
            <a:ext cx="13044703" cy="90606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355082" y="5757164"/>
            <a:ext cx="3639185" cy="1609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285" dirty="0">
                <a:solidFill>
                  <a:srgbClr val="FFE4E4"/>
                </a:solidFill>
                <a:latin typeface="Verdana"/>
                <a:cs typeface="Verdana"/>
              </a:rPr>
              <a:t>Actionable</a:t>
            </a:r>
            <a:r>
              <a:rPr sz="2300" spc="-375" dirty="0">
                <a:solidFill>
                  <a:srgbClr val="FFE4E4"/>
                </a:solidFill>
                <a:latin typeface="Verdana"/>
                <a:cs typeface="Verdana"/>
              </a:rPr>
              <a:t> </a:t>
            </a:r>
            <a:r>
              <a:rPr sz="2300" spc="290" dirty="0">
                <a:solidFill>
                  <a:srgbClr val="FFE4E4"/>
                </a:solidFill>
                <a:latin typeface="Verdana"/>
                <a:cs typeface="Verdana"/>
              </a:rPr>
              <a:t>Insights</a:t>
            </a:r>
            <a:endParaRPr sz="2300">
              <a:latin typeface="Verdana"/>
              <a:cs typeface="Verdana"/>
            </a:endParaRPr>
          </a:p>
          <a:p>
            <a:pPr marL="12700" marR="5080">
              <a:lnSpc>
                <a:spcPct val="138300"/>
              </a:lnSpc>
              <a:spcBef>
                <a:spcPts val="990"/>
              </a:spcBef>
            </a:pPr>
            <a:r>
              <a:rPr sz="1750" spc="60" dirty="0">
                <a:solidFill>
                  <a:srgbClr val="FFE4E4"/>
                </a:solidFill>
                <a:latin typeface="Arial MT"/>
                <a:cs typeface="Arial MT"/>
              </a:rPr>
              <a:t>Accurate</a:t>
            </a:r>
            <a:r>
              <a:rPr sz="1750" spc="4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FFE4E4"/>
                </a:solidFill>
                <a:latin typeface="Arial MT"/>
                <a:cs typeface="Arial MT"/>
              </a:rPr>
              <a:t>passing</a:t>
            </a:r>
            <a:r>
              <a:rPr sz="1750" spc="3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60" dirty="0">
                <a:solidFill>
                  <a:srgbClr val="FFE4E4"/>
                </a:solidFill>
                <a:latin typeface="Arial MT"/>
                <a:cs typeface="Arial MT"/>
              </a:rPr>
              <a:t>data</a:t>
            </a:r>
            <a:r>
              <a:rPr sz="1750" spc="5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FFE4E4"/>
                </a:solidFill>
                <a:latin typeface="Arial MT"/>
                <a:cs typeface="Arial MT"/>
              </a:rPr>
              <a:t>helps</a:t>
            </a:r>
            <a:r>
              <a:rPr sz="1750" spc="6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45" dirty="0">
                <a:solidFill>
                  <a:srgbClr val="FFE4E4"/>
                </a:solidFill>
                <a:latin typeface="Arial MT"/>
                <a:cs typeface="Arial MT"/>
              </a:rPr>
              <a:t>select </a:t>
            </a:r>
            <a:r>
              <a:rPr sz="1750" spc="75" dirty="0">
                <a:solidFill>
                  <a:srgbClr val="FFE4E4"/>
                </a:solidFill>
                <a:latin typeface="Arial MT"/>
                <a:cs typeface="Arial MT"/>
              </a:rPr>
              <a:t>the</a:t>
            </a:r>
            <a:r>
              <a:rPr sz="175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80" dirty="0">
                <a:solidFill>
                  <a:srgbClr val="FFE4E4"/>
                </a:solidFill>
                <a:latin typeface="Arial MT"/>
                <a:cs typeface="Arial MT"/>
              </a:rPr>
              <a:t>best</a:t>
            </a:r>
            <a:r>
              <a:rPr sz="1750" spc="2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FFE4E4"/>
                </a:solidFill>
                <a:latin typeface="Arial MT"/>
                <a:cs typeface="Arial MT"/>
              </a:rPr>
              <a:t>players</a:t>
            </a:r>
            <a:r>
              <a:rPr sz="1750" spc="3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65" dirty="0">
                <a:solidFill>
                  <a:srgbClr val="FFE4E4"/>
                </a:solidFill>
                <a:latin typeface="Arial MT"/>
                <a:cs typeface="Arial MT"/>
              </a:rPr>
              <a:t>for</a:t>
            </a:r>
            <a:r>
              <a:rPr sz="1750" spc="4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FFE4E4"/>
                </a:solidFill>
                <a:latin typeface="Arial MT"/>
                <a:cs typeface="Arial MT"/>
              </a:rPr>
              <a:t>a</a:t>
            </a:r>
            <a:r>
              <a:rPr sz="1750" spc="2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40" dirty="0">
                <a:solidFill>
                  <a:srgbClr val="FFE4E4"/>
                </a:solidFill>
                <a:latin typeface="Arial MT"/>
                <a:cs typeface="Arial MT"/>
              </a:rPr>
              <a:t>possession- </a:t>
            </a:r>
            <a:r>
              <a:rPr sz="1750" dirty="0">
                <a:solidFill>
                  <a:srgbClr val="FFE4E4"/>
                </a:solidFill>
                <a:latin typeface="Arial MT"/>
                <a:cs typeface="Arial MT"/>
              </a:rPr>
              <a:t>based</a:t>
            </a:r>
            <a:r>
              <a:rPr sz="1750" spc="20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-10" dirty="0">
                <a:solidFill>
                  <a:srgbClr val="FFE4E4"/>
                </a:solidFill>
                <a:latin typeface="Arial MT"/>
                <a:cs typeface="Arial MT"/>
              </a:rPr>
              <a:t>strategy.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04069" y="5757164"/>
            <a:ext cx="3698240" cy="1609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300" dirty="0">
                <a:solidFill>
                  <a:srgbClr val="FFE4E4"/>
                </a:solidFill>
                <a:latin typeface="Verdana"/>
                <a:cs typeface="Verdana"/>
              </a:rPr>
              <a:t>Future</a:t>
            </a:r>
            <a:r>
              <a:rPr sz="2300" spc="-355" dirty="0">
                <a:solidFill>
                  <a:srgbClr val="FFE4E4"/>
                </a:solidFill>
                <a:latin typeface="Verdana"/>
                <a:cs typeface="Verdana"/>
              </a:rPr>
              <a:t> </a:t>
            </a:r>
            <a:r>
              <a:rPr sz="2300" spc="290" dirty="0">
                <a:solidFill>
                  <a:srgbClr val="FFE4E4"/>
                </a:solidFill>
                <a:latin typeface="Verdana"/>
                <a:cs typeface="Verdana"/>
              </a:rPr>
              <a:t>Analysis</a:t>
            </a:r>
            <a:endParaRPr sz="2300">
              <a:latin typeface="Verdana"/>
              <a:cs typeface="Verdana"/>
            </a:endParaRPr>
          </a:p>
          <a:p>
            <a:pPr marL="12700" marR="5080">
              <a:lnSpc>
                <a:spcPct val="138300"/>
              </a:lnSpc>
              <a:spcBef>
                <a:spcPts val="990"/>
              </a:spcBef>
            </a:pPr>
            <a:r>
              <a:rPr sz="1750" dirty="0">
                <a:solidFill>
                  <a:srgbClr val="FFE4E4"/>
                </a:solidFill>
                <a:latin typeface="Arial MT"/>
                <a:cs typeface="Arial MT"/>
              </a:rPr>
              <a:t>Refining</a:t>
            </a:r>
            <a:r>
              <a:rPr sz="1750" spc="2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75" dirty="0">
                <a:solidFill>
                  <a:srgbClr val="FFE4E4"/>
                </a:solidFill>
                <a:latin typeface="Arial MT"/>
                <a:cs typeface="Arial MT"/>
              </a:rPr>
              <a:t>the</a:t>
            </a:r>
            <a:r>
              <a:rPr sz="1750" spc="4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60" dirty="0">
                <a:solidFill>
                  <a:srgbClr val="FFE4E4"/>
                </a:solidFill>
                <a:latin typeface="Arial MT"/>
                <a:cs typeface="Arial MT"/>
              </a:rPr>
              <a:t>data</a:t>
            </a:r>
            <a:r>
              <a:rPr sz="1750" spc="5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FFE4E4"/>
                </a:solidFill>
                <a:latin typeface="Arial MT"/>
                <a:cs typeface="Arial MT"/>
              </a:rPr>
              <a:t>pipeline</a:t>
            </a:r>
            <a:r>
              <a:rPr sz="1750" spc="4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-25" dirty="0">
                <a:solidFill>
                  <a:srgbClr val="FFE4E4"/>
                </a:solidFill>
                <a:latin typeface="Arial MT"/>
                <a:cs typeface="Arial MT"/>
              </a:rPr>
              <a:t>and </a:t>
            </a:r>
            <a:r>
              <a:rPr sz="1750" spc="50" dirty="0">
                <a:solidFill>
                  <a:srgbClr val="FFE4E4"/>
                </a:solidFill>
                <a:latin typeface="Arial MT"/>
                <a:cs typeface="Arial MT"/>
              </a:rPr>
              <a:t>implementing</a:t>
            </a:r>
            <a:r>
              <a:rPr sz="1750" spc="3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70" dirty="0">
                <a:solidFill>
                  <a:srgbClr val="FFE4E4"/>
                </a:solidFill>
                <a:latin typeface="Arial MT"/>
                <a:cs typeface="Arial MT"/>
              </a:rPr>
              <a:t>predictive</a:t>
            </a:r>
            <a:r>
              <a:rPr sz="1750" spc="8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FFE4E4"/>
                </a:solidFill>
                <a:latin typeface="Arial MT"/>
                <a:cs typeface="Arial MT"/>
              </a:rPr>
              <a:t>models</a:t>
            </a:r>
            <a:r>
              <a:rPr sz="1750" spc="8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35" dirty="0">
                <a:solidFill>
                  <a:srgbClr val="FFE4E4"/>
                </a:solidFill>
                <a:latin typeface="Arial MT"/>
                <a:cs typeface="Arial MT"/>
              </a:rPr>
              <a:t>for </a:t>
            </a:r>
            <a:r>
              <a:rPr sz="1750" dirty="0">
                <a:solidFill>
                  <a:srgbClr val="FFE4E4"/>
                </a:solidFill>
                <a:latin typeface="Arial MT"/>
                <a:cs typeface="Arial MT"/>
              </a:rPr>
              <a:t>player</a:t>
            </a:r>
            <a:r>
              <a:rPr sz="1750" spc="22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-10" dirty="0">
                <a:solidFill>
                  <a:srgbClr val="FFE4E4"/>
                </a:solidFill>
                <a:latin typeface="Arial MT"/>
                <a:cs typeface="Arial MT"/>
              </a:rPr>
              <a:t>performance.</a:t>
            </a:r>
            <a:endParaRPr sz="17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175626" y="3733800"/>
            <a:ext cx="2587376" cy="4592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5300"/>
              </a:lnSpc>
              <a:spcBef>
                <a:spcPts val="95"/>
              </a:spcBef>
            </a:pPr>
            <a:r>
              <a:rPr lang="en-CA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REFERENCE</a:t>
            </a:r>
            <a:endParaRPr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87821" y="6972541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320675" h="320675">
                <a:moveTo>
                  <a:pt x="0" y="160312"/>
                </a:moveTo>
                <a:lnTo>
                  <a:pt x="8170" y="109638"/>
                </a:lnTo>
                <a:lnTo>
                  <a:pt x="30922" y="65631"/>
                </a:lnTo>
                <a:lnTo>
                  <a:pt x="65617" y="30929"/>
                </a:lnTo>
                <a:lnTo>
                  <a:pt x="109614" y="8172"/>
                </a:lnTo>
                <a:lnTo>
                  <a:pt x="160274" y="0"/>
                </a:lnTo>
                <a:lnTo>
                  <a:pt x="210933" y="8172"/>
                </a:lnTo>
                <a:lnTo>
                  <a:pt x="254930" y="30929"/>
                </a:lnTo>
                <a:lnTo>
                  <a:pt x="289625" y="65631"/>
                </a:lnTo>
                <a:lnTo>
                  <a:pt x="312377" y="109638"/>
                </a:lnTo>
                <a:lnTo>
                  <a:pt x="320548" y="160312"/>
                </a:lnTo>
                <a:lnTo>
                  <a:pt x="312377" y="210985"/>
                </a:lnTo>
                <a:lnTo>
                  <a:pt x="289625" y="254993"/>
                </a:lnTo>
                <a:lnTo>
                  <a:pt x="254930" y="289695"/>
                </a:lnTo>
                <a:lnTo>
                  <a:pt x="210933" y="312452"/>
                </a:lnTo>
                <a:lnTo>
                  <a:pt x="160274" y="320624"/>
                </a:lnTo>
                <a:lnTo>
                  <a:pt x="109614" y="312452"/>
                </a:lnTo>
                <a:lnTo>
                  <a:pt x="65617" y="289695"/>
                </a:lnTo>
                <a:lnTo>
                  <a:pt x="30922" y="254993"/>
                </a:lnTo>
                <a:lnTo>
                  <a:pt x="8170" y="210985"/>
                </a:lnTo>
                <a:lnTo>
                  <a:pt x="0" y="160312"/>
                </a:lnTo>
                <a:close/>
              </a:path>
            </a:pathLst>
          </a:custGeom>
          <a:ln w="7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 descr="A group of people holding flags&#10;&#10;Description automatically generated">
            <a:extLst>
              <a:ext uri="{FF2B5EF4-FFF2-40B4-BE49-F238E27FC236}">
                <a16:creationId xmlns:a16="http://schemas.microsoft.com/office/drawing/2014/main" id="{1DF19E13-A88E-DAA7-C353-B809AA459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96"/>
          <a:stretch/>
        </p:blipFill>
        <p:spPr>
          <a:xfrm>
            <a:off x="0" y="0"/>
            <a:ext cx="5867400" cy="822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249608-1D84-E3FE-7FC3-5C345DAE88FA}"/>
              </a:ext>
            </a:extLst>
          </p:cNvPr>
          <p:cNvSpPr txBox="1"/>
          <p:nvPr/>
        </p:nvSpPr>
        <p:spPr>
          <a:xfrm>
            <a:off x="10210800" y="2545139"/>
            <a:ext cx="72925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chemeClr val="bg1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https://fbref.com/en/</a:t>
            </a:r>
            <a:endParaRPr lang="en-CA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chemeClr val="bg1"/>
                </a:solidFill>
                <a:latin typeface="Abadi" panose="020B06040201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https://www.whoscored.com/</a:t>
            </a:r>
            <a:endParaRPr lang="en-CA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chemeClr val="bg1"/>
                </a:solidFill>
                <a:latin typeface="Abadi" panose="020B06040201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https://www.mlssoccer.com/</a:t>
            </a:r>
            <a:endParaRPr lang="en-CA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chemeClr val="bg1"/>
                </a:solidFill>
                <a:latin typeface="Abadi" panose="020B06040201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https://www.transfermarkt.com/</a:t>
            </a:r>
            <a:endParaRPr lang="en-CA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chemeClr val="bg1"/>
                </a:solidFill>
                <a:latin typeface="Abadi" panose="020B0604020104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https://www.sofascore.com/</a:t>
            </a:r>
            <a:endParaRPr lang="en-CA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chemeClr val="bg1"/>
                </a:solidFill>
                <a:latin typeface="Abadi" panose="020B0604020104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https://www.football-data.org/</a:t>
            </a:r>
            <a:endParaRPr lang="en-CA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chemeClr val="bg1"/>
                </a:solidFill>
                <a:latin typeface="Abadi" panose="020B0604020104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https://www.statbunker.com/</a:t>
            </a:r>
            <a:endParaRPr lang="en-CA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chemeClr val="bg1"/>
                </a:solidFill>
                <a:latin typeface="Abadi" panose="020B0604020104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https://understat.com/</a:t>
            </a:r>
            <a:endParaRPr lang="en-CA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chemeClr val="bg1"/>
                </a:solidFill>
                <a:latin typeface="Abadi" panose="020B0604020104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</a:t>
            </a:r>
            <a:endParaRPr lang="en-CA" sz="22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E8CADD-1CB1-647B-78A0-867501D17CE9}"/>
              </a:ext>
            </a:extLst>
          </p:cNvPr>
          <p:cNvCxnSpPr/>
          <p:nvPr/>
        </p:nvCxnSpPr>
        <p:spPr>
          <a:xfrm>
            <a:off x="9067800" y="2286000"/>
            <a:ext cx="0" cy="3733800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759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947"/>
            <a:ext cx="14626590" cy="8227059"/>
          </a:xfrm>
          <a:custGeom>
            <a:avLst/>
            <a:gdLst/>
            <a:ahLst/>
            <a:cxnLst/>
            <a:rect l="l" t="t" r="r" b="b"/>
            <a:pathLst>
              <a:path w="14626590" h="8227059">
                <a:moveTo>
                  <a:pt x="14626512" y="8226649"/>
                </a:moveTo>
                <a:lnTo>
                  <a:pt x="14626512" y="0"/>
                </a:lnTo>
                <a:lnTo>
                  <a:pt x="0" y="0"/>
                </a:lnTo>
                <a:lnTo>
                  <a:pt x="0" y="8226649"/>
                </a:lnTo>
                <a:lnTo>
                  <a:pt x="14626512" y="82266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6"/>
            <a:ext cx="10139906" cy="822363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92348" y="4932375"/>
            <a:ext cx="3945254" cy="834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300" b="1" spc="-484" dirty="0">
                <a:solidFill>
                  <a:srgbClr val="FFFFFF"/>
                </a:solidFill>
                <a:latin typeface="Verdana"/>
                <a:cs typeface="Verdana"/>
              </a:rPr>
              <a:t>THANK</a:t>
            </a:r>
            <a:r>
              <a:rPr sz="5300" b="1" spc="-4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300" b="1" spc="-570" dirty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endParaRPr sz="5300" dirty="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71792" y="9747"/>
            <a:ext cx="7154670" cy="82168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399" cy="27990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18609" y="3286983"/>
            <a:ext cx="525399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CA" sz="4000" spc="-15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TEAM INTRODUCTION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4813" y="4314164"/>
            <a:ext cx="2581402" cy="28544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95394" y="4314240"/>
            <a:ext cx="2454402" cy="281317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38846" y="4343082"/>
            <a:ext cx="2581402" cy="279666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69294" y="4314228"/>
            <a:ext cx="2447162" cy="279666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84554" y="7476235"/>
            <a:ext cx="1943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Chibuike</a:t>
            </a:r>
            <a:r>
              <a:rPr sz="1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Okoroama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69941" y="7420457"/>
            <a:ext cx="12858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Prescila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Mora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28178" y="7343952"/>
            <a:ext cx="1670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Mohamed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Afthab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71909" y="7250683"/>
            <a:ext cx="1507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Venkata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Manish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600AA51F-4FB8-CBF6-19DA-F8BBC21940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270"/>
            <a:ext cx="2564370" cy="9970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3601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90909">
              <a:alpha val="9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144000" y="0"/>
            <a:ext cx="5486400" cy="8229600"/>
            <a:chOff x="9144000" y="0"/>
            <a:chExt cx="5486400" cy="8229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9191" y="7749538"/>
              <a:ext cx="1722627" cy="41147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0" y="0"/>
              <a:ext cx="5486400" cy="822959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81913" y="751712"/>
            <a:ext cx="4979035" cy="1490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890"/>
              </a:lnSpc>
            </a:pPr>
            <a:r>
              <a:rPr sz="4700" spc="610" dirty="0"/>
              <a:t>Data</a:t>
            </a:r>
            <a:r>
              <a:rPr sz="4700" spc="-710" dirty="0"/>
              <a:t> </a:t>
            </a:r>
            <a:r>
              <a:rPr sz="4700" spc="484" dirty="0"/>
              <a:t>Cleaning </a:t>
            </a:r>
            <a:r>
              <a:rPr sz="4700" spc="830" dirty="0"/>
              <a:t>Process</a:t>
            </a:r>
            <a:endParaRPr sz="4700"/>
          </a:p>
        </p:txBody>
      </p:sp>
      <p:grpSp>
        <p:nvGrpSpPr>
          <p:cNvPr id="7" name="object 7"/>
          <p:cNvGrpSpPr/>
          <p:nvPr/>
        </p:nvGrpSpPr>
        <p:grpSpPr>
          <a:xfrm>
            <a:off x="875944" y="2633217"/>
            <a:ext cx="1278890" cy="4797425"/>
            <a:chOff x="875944" y="2633217"/>
            <a:chExt cx="1278890" cy="4797425"/>
          </a:xfrm>
        </p:grpSpPr>
        <p:sp>
          <p:nvSpPr>
            <p:cNvPr id="8" name="object 8"/>
            <p:cNvSpPr/>
            <p:nvPr/>
          </p:nvSpPr>
          <p:spPr>
            <a:xfrm>
              <a:off x="1119898" y="2633217"/>
              <a:ext cx="1035050" cy="4797425"/>
            </a:xfrm>
            <a:custGeom>
              <a:avLst/>
              <a:gdLst/>
              <a:ahLst/>
              <a:cxnLst/>
              <a:rect l="l" t="t" r="r" b="b"/>
              <a:pathLst>
                <a:path w="1035050" h="4797425">
                  <a:moveTo>
                    <a:pt x="30480" y="6731"/>
                  </a:moveTo>
                  <a:lnTo>
                    <a:pt x="23660" y="0"/>
                  </a:lnTo>
                  <a:lnTo>
                    <a:pt x="6832" y="0"/>
                  </a:lnTo>
                  <a:lnTo>
                    <a:pt x="0" y="6731"/>
                  </a:lnTo>
                  <a:lnTo>
                    <a:pt x="0" y="15240"/>
                  </a:lnTo>
                  <a:lnTo>
                    <a:pt x="0" y="4790414"/>
                  </a:lnTo>
                  <a:lnTo>
                    <a:pt x="6832" y="4797234"/>
                  </a:lnTo>
                  <a:lnTo>
                    <a:pt x="23660" y="4797234"/>
                  </a:lnTo>
                  <a:lnTo>
                    <a:pt x="30480" y="4790414"/>
                  </a:lnTo>
                  <a:lnTo>
                    <a:pt x="30480" y="6731"/>
                  </a:lnTo>
                  <a:close/>
                </a:path>
                <a:path w="1035050" h="4797425">
                  <a:moveTo>
                    <a:pt x="1034783" y="502285"/>
                  </a:moveTo>
                  <a:lnTo>
                    <a:pt x="1027925" y="495554"/>
                  </a:lnTo>
                  <a:lnTo>
                    <a:pt x="247002" y="495554"/>
                  </a:lnTo>
                  <a:lnTo>
                    <a:pt x="240144" y="502285"/>
                  </a:lnTo>
                  <a:lnTo>
                    <a:pt x="240144" y="510794"/>
                  </a:lnTo>
                  <a:lnTo>
                    <a:pt x="240144" y="519176"/>
                  </a:lnTo>
                  <a:lnTo>
                    <a:pt x="247002" y="526034"/>
                  </a:lnTo>
                  <a:lnTo>
                    <a:pt x="1027925" y="526034"/>
                  </a:lnTo>
                  <a:lnTo>
                    <a:pt x="1034783" y="519176"/>
                  </a:lnTo>
                  <a:lnTo>
                    <a:pt x="1034783" y="502285"/>
                  </a:lnTo>
                  <a:close/>
                </a:path>
              </a:pathLst>
            </a:custGeom>
            <a:solidFill>
              <a:srgbClr val="8D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9754" y="2888614"/>
              <a:ext cx="511175" cy="511175"/>
            </a:xfrm>
            <a:custGeom>
              <a:avLst/>
              <a:gdLst/>
              <a:ahLst/>
              <a:cxnLst/>
              <a:rect l="l" t="t" r="r" b="b"/>
              <a:pathLst>
                <a:path w="511175" h="511175">
                  <a:moveTo>
                    <a:pt x="415391" y="0"/>
                  </a:moveTo>
                  <a:lnTo>
                    <a:pt x="95364" y="0"/>
                  </a:lnTo>
                  <a:lnTo>
                    <a:pt x="58244" y="7491"/>
                  </a:lnTo>
                  <a:lnTo>
                    <a:pt x="27932" y="27924"/>
                  </a:lnTo>
                  <a:lnTo>
                    <a:pt x="7494" y="58239"/>
                  </a:lnTo>
                  <a:lnTo>
                    <a:pt x="0" y="95376"/>
                  </a:lnTo>
                  <a:lnTo>
                    <a:pt x="0" y="415417"/>
                  </a:lnTo>
                  <a:lnTo>
                    <a:pt x="7494" y="452501"/>
                  </a:lnTo>
                  <a:lnTo>
                    <a:pt x="27932" y="482822"/>
                  </a:lnTo>
                  <a:lnTo>
                    <a:pt x="58244" y="503285"/>
                  </a:lnTo>
                  <a:lnTo>
                    <a:pt x="95364" y="510794"/>
                  </a:lnTo>
                  <a:lnTo>
                    <a:pt x="415391" y="510794"/>
                  </a:lnTo>
                  <a:lnTo>
                    <a:pt x="452529" y="503285"/>
                  </a:lnTo>
                  <a:lnTo>
                    <a:pt x="482844" y="482822"/>
                  </a:lnTo>
                  <a:lnTo>
                    <a:pt x="503277" y="452501"/>
                  </a:lnTo>
                  <a:lnTo>
                    <a:pt x="510768" y="415417"/>
                  </a:lnTo>
                  <a:lnTo>
                    <a:pt x="510768" y="95376"/>
                  </a:lnTo>
                  <a:lnTo>
                    <a:pt x="503277" y="58239"/>
                  </a:lnTo>
                  <a:lnTo>
                    <a:pt x="482844" y="27924"/>
                  </a:lnTo>
                  <a:lnTo>
                    <a:pt x="452529" y="7491"/>
                  </a:lnTo>
                  <a:lnTo>
                    <a:pt x="415391" y="0"/>
                  </a:lnTo>
                  <a:close/>
                </a:path>
              </a:pathLst>
            </a:custGeom>
            <a:solidFill>
              <a:srgbClr val="74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79754" y="2888614"/>
              <a:ext cx="511175" cy="511175"/>
            </a:xfrm>
            <a:custGeom>
              <a:avLst/>
              <a:gdLst/>
              <a:ahLst/>
              <a:cxnLst/>
              <a:rect l="l" t="t" r="r" b="b"/>
              <a:pathLst>
                <a:path w="511175" h="511175">
                  <a:moveTo>
                    <a:pt x="0" y="95376"/>
                  </a:moveTo>
                  <a:lnTo>
                    <a:pt x="7494" y="58239"/>
                  </a:lnTo>
                  <a:lnTo>
                    <a:pt x="27932" y="27924"/>
                  </a:lnTo>
                  <a:lnTo>
                    <a:pt x="58244" y="7491"/>
                  </a:lnTo>
                  <a:lnTo>
                    <a:pt x="95364" y="0"/>
                  </a:lnTo>
                  <a:lnTo>
                    <a:pt x="415391" y="0"/>
                  </a:lnTo>
                  <a:lnTo>
                    <a:pt x="452529" y="7491"/>
                  </a:lnTo>
                  <a:lnTo>
                    <a:pt x="482844" y="27924"/>
                  </a:lnTo>
                  <a:lnTo>
                    <a:pt x="503277" y="58239"/>
                  </a:lnTo>
                  <a:lnTo>
                    <a:pt x="510768" y="95376"/>
                  </a:lnTo>
                  <a:lnTo>
                    <a:pt x="510768" y="415417"/>
                  </a:lnTo>
                  <a:lnTo>
                    <a:pt x="503277" y="452501"/>
                  </a:lnTo>
                  <a:lnTo>
                    <a:pt x="482844" y="482822"/>
                  </a:lnTo>
                  <a:lnTo>
                    <a:pt x="452529" y="503285"/>
                  </a:lnTo>
                  <a:lnTo>
                    <a:pt x="415391" y="510794"/>
                  </a:lnTo>
                  <a:lnTo>
                    <a:pt x="95364" y="510794"/>
                  </a:lnTo>
                  <a:lnTo>
                    <a:pt x="58244" y="503285"/>
                  </a:lnTo>
                  <a:lnTo>
                    <a:pt x="27932" y="482822"/>
                  </a:lnTo>
                  <a:lnTo>
                    <a:pt x="7494" y="452501"/>
                  </a:lnTo>
                  <a:lnTo>
                    <a:pt x="0" y="415417"/>
                  </a:lnTo>
                  <a:lnTo>
                    <a:pt x="0" y="95376"/>
                  </a:lnTo>
                  <a:close/>
                </a:path>
              </a:pathLst>
            </a:custGeom>
            <a:ln w="7620">
              <a:solidFill>
                <a:srgbClr val="8D23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17828" y="2864357"/>
            <a:ext cx="234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80" dirty="0">
                <a:solidFill>
                  <a:srgbClr val="FFE4E4"/>
                </a:solidFill>
                <a:latin typeface="Verdana"/>
                <a:cs typeface="Verdana"/>
              </a:rPr>
              <a:t>1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71470" y="2825242"/>
            <a:ext cx="405701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305" dirty="0">
                <a:solidFill>
                  <a:srgbClr val="FFE4E4"/>
                </a:solidFill>
                <a:latin typeface="Verdana"/>
                <a:cs typeface="Verdana"/>
              </a:rPr>
              <a:t>Data</a:t>
            </a:r>
            <a:r>
              <a:rPr sz="2350" spc="-370" dirty="0">
                <a:solidFill>
                  <a:srgbClr val="FFE4E4"/>
                </a:solidFill>
                <a:latin typeface="Verdana"/>
                <a:cs typeface="Verdana"/>
              </a:rPr>
              <a:t> </a:t>
            </a:r>
            <a:r>
              <a:rPr sz="2350" spc="325" dirty="0">
                <a:solidFill>
                  <a:srgbClr val="FFE4E4"/>
                </a:solidFill>
                <a:latin typeface="Verdana"/>
                <a:cs typeface="Verdana"/>
              </a:rPr>
              <a:t>Import</a:t>
            </a:r>
            <a:endParaRPr sz="2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1750" dirty="0">
                <a:solidFill>
                  <a:srgbClr val="FFE4E4"/>
                </a:solidFill>
                <a:latin typeface="Arial MT"/>
                <a:cs typeface="Arial MT"/>
              </a:rPr>
              <a:t>Loading</a:t>
            </a:r>
            <a:r>
              <a:rPr sz="1750" spc="3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50" dirty="0">
                <a:solidFill>
                  <a:srgbClr val="FFE4E4"/>
                </a:solidFill>
                <a:latin typeface="Arial MT"/>
                <a:cs typeface="Arial MT"/>
              </a:rPr>
              <a:t>datasets</a:t>
            </a:r>
            <a:r>
              <a:rPr sz="1750" spc="3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70" dirty="0">
                <a:solidFill>
                  <a:srgbClr val="FFE4E4"/>
                </a:solidFill>
                <a:latin typeface="Arial MT"/>
                <a:cs typeface="Arial MT"/>
              </a:rPr>
              <a:t>from</a:t>
            </a:r>
            <a:r>
              <a:rPr sz="1750" spc="5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FFE4E4"/>
                </a:solidFill>
                <a:latin typeface="Arial MT"/>
                <a:cs typeface="Arial MT"/>
              </a:rPr>
              <a:t>various</a:t>
            </a:r>
            <a:r>
              <a:rPr sz="1750" spc="5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-10" dirty="0">
                <a:solidFill>
                  <a:srgbClr val="FFE4E4"/>
                </a:solidFill>
                <a:latin typeface="Arial MT"/>
                <a:cs typeface="Arial MT"/>
              </a:rPr>
              <a:t>sources.</a:t>
            </a:r>
            <a:endParaRPr sz="175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5944" y="4438396"/>
            <a:ext cx="1278890" cy="518795"/>
            <a:chOff x="875944" y="4438396"/>
            <a:chExt cx="1278890" cy="518795"/>
          </a:xfrm>
        </p:grpSpPr>
        <p:sp>
          <p:nvSpPr>
            <p:cNvPr id="14" name="object 14"/>
            <p:cNvSpPr/>
            <p:nvPr/>
          </p:nvSpPr>
          <p:spPr>
            <a:xfrm>
              <a:off x="1360043" y="4682363"/>
              <a:ext cx="795020" cy="30480"/>
            </a:xfrm>
            <a:custGeom>
              <a:avLst/>
              <a:gdLst/>
              <a:ahLst/>
              <a:cxnLst/>
              <a:rect l="l" t="t" r="r" b="b"/>
              <a:pathLst>
                <a:path w="795019" h="30479">
                  <a:moveTo>
                    <a:pt x="787781" y="0"/>
                  </a:moveTo>
                  <a:lnTo>
                    <a:pt x="6857" y="0"/>
                  </a:lnTo>
                  <a:lnTo>
                    <a:pt x="0" y="6858"/>
                  </a:lnTo>
                  <a:lnTo>
                    <a:pt x="0" y="15239"/>
                  </a:lnTo>
                  <a:lnTo>
                    <a:pt x="0" y="23622"/>
                  </a:lnTo>
                  <a:lnTo>
                    <a:pt x="6857" y="30479"/>
                  </a:lnTo>
                  <a:lnTo>
                    <a:pt x="787781" y="30479"/>
                  </a:lnTo>
                  <a:lnTo>
                    <a:pt x="794638" y="23622"/>
                  </a:lnTo>
                  <a:lnTo>
                    <a:pt x="794638" y="6858"/>
                  </a:lnTo>
                  <a:lnTo>
                    <a:pt x="787781" y="0"/>
                  </a:lnTo>
                  <a:close/>
                </a:path>
              </a:pathLst>
            </a:custGeom>
            <a:solidFill>
              <a:srgbClr val="8D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79754" y="4442206"/>
              <a:ext cx="511175" cy="511175"/>
            </a:xfrm>
            <a:custGeom>
              <a:avLst/>
              <a:gdLst/>
              <a:ahLst/>
              <a:cxnLst/>
              <a:rect l="l" t="t" r="r" b="b"/>
              <a:pathLst>
                <a:path w="511175" h="511175">
                  <a:moveTo>
                    <a:pt x="415391" y="0"/>
                  </a:moveTo>
                  <a:lnTo>
                    <a:pt x="95364" y="0"/>
                  </a:lnTo>
                  <a:lnTo>
                    <a:pt x="58244" y="7491"/>
                  </a:lnTo>
                  <a:lnTo>
                    <a:pt x="27932" y="27924"/>
                  </a:lnTo>
                  <a:lnTo>
                    <a:pt x="7494" y="58239"/>
                  </a:lnTo>
                  <a:lnTo>
                    <a:pt x="0" y="95377"/>
                  </a:lnTo>
                  <a:lnTo>
                    <a:pt x="0" y="415417"/>
                  </a:lnTo>
                  <a:lnTo>
                    <a:pt x="7494" y="452554"/>
                  </a:lnTo>
                  <a:lnTo>
                    <a:pt x="27932" y="482869"/>
                  </a:lnTo>
                  <a:lnTo>
                    <a:pt x="58244" y="503302"/>
                  </a:lnTo>
                  <a:lnTo>
                    <a:pt x="95364" y="510794"/>
                  </a:lnTo>
                  <a:lnTo>
                    <a:pt x="415391" y="510794"/>
                  </a:lnTo>
                  <a:lnTo>
                    <a:pt x="452529" y="503302"/>
                  </a:lnTo>
                  <a:lnTo>
                    <a:pt x="482844" y="482869"/>
                  </a:lnTo>
                  <a:lnTo>
                    <a:pt x="503277" y="452554"/>
                  </a:lnTo>
                  <a:lnTo>
                    <a:pt x="510768" y="415417"/>
                  </a:lnTo>
                  <a:lnTo>
                    <a:pt x="510768" y="95377"/>
                  </a:lnTo>
                  <a:lnTo>
                    <a:pt x="503277" y="58239"/>
                  </a:lnTo>
                  <a:lnTo>
                    <a:pt x="482844" y="27924"/>
                  </a:lnTo>
                  <a:lnTo>
                    <a:pt x="452529" y="7491"/>
                  </a:lnTo>
                  <a:lnTo>
                    <a:pt x="415391" y="0"/>
                  </a:lnTo>
                  <a:close/>
                </a:path>
              </a:pathLst>
            </a:custGeom>
            <a:solidFill>
              <a:srgbClr val="74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79754" y="4442206"/>
              <a:ext cx="511175" cy="511175"/>
            </a:xfrm>
            <a:custGeom>
              <a:avLst/>
              <a:gdLst/>
              <a:ahLst/>
              <a:cxnLst/>
              <a:rect l="l" t="t" r="r" b="b"/>
              <a:pathLst>
                <a:path w="511175" h="511175">
                  <a:moveTo>
                    <a:pt x="0" y="95377"/>
                  </a:moveTo>
                  <a:lnTo>
                    <a:pt x="7494" y="58239"/>
                  </a:lnTo>
                  <a:lnTo>
                    <a:pt x="27932" y="27924"/>
                  </a:lnTo>
                  <a:lnTo>
                    <a:pt x="58244" y="7491"/>
                  </a:lnTo>
                  <a:lnTo>
                    <a:pt x="95364" y="0"/>
                  </a:lnTo>
                  <a:lnTo>
                    <a:pt x="415391" y="0"/>
                  </a:lnTo>
                  <a:lnTo>
                    <a:pt x="452529" y="7491"/>
                  </a:lnTo>
                  <a:lnTo>
                    <a:pt x="482844" y="27924"/>
                  </a:lnTo>
                  <a:lnTo>
                    <a:pt x="503277" y="58239"/>
                  </a:lnTo>
                  <a:lnTo>
                    <a:pt x="510768" y="95377"/>
                  </a:lnTo>
                  <a:lnTo>
                    <a:pt x="510768" y="415417"/>
                  </a:lnTo>
                  <a:lnTo>
                    <a:pt x="503277" y="452554"/>
                  </a:lnTo>
                  <a:lnTo>
                    <a:pt x="482844" y="482869"/>
                  </a:lnTo>
                  <a:lnTo>
                    <a:pt x="452529" y="503302"/>
                  </a:lnTo>
                  <a:lnTo>
                    <a:pt x="415391" y="510794"/>
                  </a:lnTo>
                  <a:lnTo>
                    <a:pt x="95364" y="510794"/>
                  </a:lnTo>
                  <a:lnTo>
                    <a:pt x="58244" y="503302"/>
                  </a:lnTo>
                  <a:lnTo>
                    <a:pt x="27932" y="482869"/>
                  </a:lnTo>
                  <a:lnTo>
                    <a:pt x="7494" y="452554"/>
                  </a:lnTo>
                  <a:lnTo>
                    <a:pt x="0" y="415417"/>
                  </a:lnTo>
                  <a:lnTo>
                    <a:pt x="0" y="95377"/>
                  </a:lnTo>
                  <a:close/>
                </a:path>
              </a:pathLst>
            </a:custGeom>
            <a:ln w="7620">
              <a:solidFill>
                <a:srgbClr val="8D23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73327" y="4418203"/>
            <a:ext cx="3219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500" dirty="0">
                <a:solidFill>
                  <a:srgbClr val="FFE4E4"/>
                </a:solidFill>
                <a:latin typeface="Verdana"/>
                <a:cs typeface="Verdana"/>
              </a:rPr>
              <a:t>2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71470" y="4379214"/>
            <a:ext cx="5172710" cy="878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305" dirty="0">
                <a:solidFill>
                  <a:srgbClr val="FFE4E4"/>
                </a:solidFill>
                <a:latin typeface="Verdana"/>
                <a:cs typeface="Verdana"/>
              </a:rPr>
              <a:t>Data</a:t>
            </a:r>
            <a:r>
              <a:rPr sz="2350" spc="-370" dirty="0">
                <a:solidFill>
                  <a:srgbClr val="FFE4E4"/>
                </a:solidFill>
                <a:latin typeface="Verdana"/>
                <a:cs typeface="Verdana"/>
              </a:rPr>
              <a:t> </a:t>
            </a:r>
            <a:r>
              <a:rPr sz="2350" spc="245" dirty="0">
                <a:solidFill>
                  <a:srgbClr val="FFE4E4"/>
                </a:solidFill>
                <a:latin typeface="Verdana"/>
                <a:cs typeface="Verdana"/>
              </a:rPr>
              <a:t>Validation</a:t>
            </a:r>
            <a:endParaRPr sz="2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1750" dirty="0">
                <a:solidFill>
                  <a:srgbClr val="FFE4E4"/>
                </a:solidFill>
                <a:latin typeface="Arial MT"/>
                <a:cs typeface="Arial MT"/>
              </a:rPr>
              <a:t>Checking</a:t>
            </a:r>
            <a:r>
              <a:rPr sz="1750" spc="2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65" dirty="0">
                <a:solidFill>
                  <a:srgbClr val="FFE4E4"/>
                </a:solidFill>
                <a:latin typeface="Arial MT"/>
                <a:cs typeface="Arial MT"/>
              </a:rPr>
              <a:t>for</a:t>
            </a:r>
            <a:r>
              <a:rPr sz="1750" spc="5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60" dirty="0">
                <a:solidFill>
                  <a:srgbClr val="FFE4E4"/>
                </a:solidFill>
                <a:latin typeface="Arial MT"/>
                <a:cs typeface="Arial MT"/>
              </a:rPr>
              <a:t>data</a:t>
            </a:r>
            <a:r>
              <a:rPr sz="1750" spc="3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60" dirty="0">
                <a:solidFill>
                  <a:srgbClr val="FFE4E4"/>
                </a:solidFill>
                <a:latin typeface="Arial MT"/>
                <a:cs typeface="Arial MT"/>
              </a:rPr>
              <a:t>consistency</a:t>
            </a:r>
            <a:r>
              <a:rPr sz="1750" spc="2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FFE4E4"/>
                </a:solidFill>
                <a:latin typeface="Arial MT"/>
                <a:cs typeface="Arial MT"/>
              </a:rPr>
              <a:t>and</a:t>
            </a:r>
            <a:r>
              <a:rPr sz="1750" spc="4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-10" dirty="0">
                <a:solidFill>
                  <a:srgbClr val="FFE4E4"/>
                </a:solidFill>
                <a:latin typeface="Arial MT"/>
                <a:cs typeface="Arial MT"/>
              </a:rPr>
              <a:t>completeness.</a:t>
            </a:r>
            <a:endParaRPr sz="175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75944" y="5992114"/>
            <a:ext cx="1278890" cy="518795"/>
            <a:chOff x="875944" y="5992114"/>
            <a:chExt cx="1278890" cy="518795"/>
          </a:xfrm>
        </p:grpSpPr>
        <p:sp>
          <p:nvSpPr>
            <p:cNvPr id="20" name="object 20"/>
            <p:cNvSpPr/>
            <p:nvPr/>
          </p:nvSpPr>
          <p:spPr>
            <a:xfrm>
              <a:off x="1360043" y="6235954"/>
              <a:ext cx="795020" cy="30480"/>
            </a:xfrm>
            <a:custGeom>
              <a:avLst/>
              <a:gdLst/>
              <a:ahLst/>
              <a:cxnLst/>
              <a:rect l="l" t="t" r="r" b="b"/>
              <a:pathLst>
                <a:path w="795019" h="30479">
                  <a:moveTo>
                    <a:pt x="787781" y="0"/>
                  </a:moveTo>
                  <a:lnTo>
                    <a:pt x="6857" y="0"/>
                  </a:lnTo>
                  <a:lnTo>
                    <a:pt x="0" y="6858"/>
                  </a:lnTo>
                  <a:lnTo>
                    <a:pt x="0" y="15367"/>
                  </a:lnTo>
                  <a:lnTo>
                    <a:pt x="0" y="23749"/>
                  </a:lnTo>
                  <a:lnTo>
                    <a:pt x="6857" y="30480"/>
                  </a:lnTo>
                  <a:lnTo>
                    <a:pt x="787781" y="30480"/>
                  </a:lnTo>
                  <a:lnTo>
                    <a:pt x="794638" y="23749"/>
                  </a:lnTo>
                  <a:lnTo>
                    <a:pt x="794638" y="6858"/>
                  </a:lnTo>
                  <a:lnTo>
                    <a:pt x="787781" y="0"/>
                  </a:lnTo>
                  <a:close/>
                </a:path>
              </a:pathLst>
            </a:custGeom>
            <a:solidFill>
              <a:srgbClr val="8D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79754" y="5995924"/>
              <a:ext cx="511175" cy="511175"/>
            </a:xfrm>
            <a:custGeom>
              <a:avLst/>
              <a:gdLst/>
              <a:ahLst/>
              <a:cxnLst/>
              <a:rect l="l" t="t" r="r" b="b"/>
              <a:pathLst>
                <a:path w="511175" h="511175">
                  <a:moveTo>
                    <a:pt x="415391" y="0"/>
                  </a:moveTo>
                  <a:lnTo>
                    <a:pt x="95364" y="0"/>
                  </a:lnTo>
                  <a:lnTo>
                    <a:pt x="58244" y="7489"/>
                  </a:lnTo>
                  <a:lnTo>
                    <a:pt x="27932" y="27908"/>
                  </a:lnTo>
                  <a:lnTo>
                    <a:pt x="7494" y="58185"/>
                  </a:lnTo>
                  <a:lnTo>
                    <a:pt x="0" y="95250"/>
                  </a:lnTo>
                  <a:lnTo>
                    <a:pt x="0" y="415417"/>
                  </a:lnTo>
                  <a:lnTo>
                    <a:pt x="7494" y="452481"/>
                  </a:lnTo>
                  <a:lnTo>
                    <a:pt x="27932" y="482758"/>
                  </a:lnTo>
                  <a:lnTo>
                    <a:pt x="58244" y="503177"/>
                  </a:lnTo>
                  <a:lnTo>
                    <a:pt x="95364" y="510667"/>
                  </a:lnTo>
                  <a:lnTo>
                    <a:pt x="415391" y="510667"/>
                  </a:lnTo>
                  <a:lnTo>
                    <a:pt x="452529" y="503177"/>
                  </a:lnTo>
                  <a:lnTo>
                    <a:pt x="482844" y="482758"/>
                  </a:lnTo>
                  <a:lnTo>
                    <a:pt x="503277" y="452481"/>
                  </a:lnTo>
                  <a:lnTo>
                    <a:pt x="510768" y="415417"/>
                  </a:lnTo>
                  <a:lnTo>
                    <a:pt x="510768" y="95250"/>
                  </a:lnTo>
                  <a:lnTo>
                    <a:pt x="503277" y="58185"/>
                  </a:lnTo>
                  <a:lnTo>
                    <a:pt x="482844" y="27908"/>
                  </a:lnTo>
                  <a:lnTo>
                    <a:pt x="452529" y="7489"/>
                  </a:lnTo>
                  <a:lnTo>
                    <a:pt x="415391" y="0"/>
                  </a:lnTo>
                  <a:close/>
                </a:path>
              </a:pathLst>
            </a:custGeom>
            <a:solidFill>
              <a:srgbClr val="74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79754" y="5995924"/>
              <a:ext cx="511175" cy="511175"/>
            </a:xfrm>
            <a:custGeom>
              <a:avLst/>
              <a:gdLst/>
              <a:ahLst/>
              <a:cxnLst/>
              <a:rect l="l" t="t" r="r" b="b"/>
              <a:pathLst>
                <a:path w="511175" h="511175">
                  <a:moveTo>
                    <a:pt x="0" y="95250"/>
                  </a:moveTo>
                  <a:lnTo>
                    <a:pt x="7494" y="58185"/>
                  </a:lnTo>
                  <a:lnTo>
                    <a:pt x="27932" y="27908"/>
                  </a:lnTo>
                  <a:lnTo>
                    <a:pt x="58244" y="7489"/>
                  </a:lnTo>
                  <a:lnTo>
                    <a:pt x="95364" y="0"/>
                  </a:lnTo>
                  <a:lnTo>
                    <a:pt x="415391" y="0"/>
                  </a:lnTo>
                  <a:lnTo>
                    <a:pt x="452529" y="7489"/>
                  </a:lnTo>
                  <a:lnTo>
                    <a:pt x="482844" y="27908"/>
                  </a:lnTo>
                  <a:lnTo>
                    <a:pt x="503277" y="58185"/>
                  </a:lnTo>
                  <a:lnTo>
                    <a:pt x="510768" y="95250"/>
                  </a:lnTo>
                  <a:lnTo>
                    <a:pt x="510768" y="415417"/>
                  </a:lnTo>
                  <a:lnTo>
                    <a:pt x="503277" y="452481"/>
                  </a:lnTo>
                  <a:lnTo>
                    <a:pt x="482844" y="482758"/>
                  </a:lnTo>
                  <a:lnTo>
                    <a:pt x="452529" y="503177"/>
                  </a:lnTo>
                  <a:lnTo>
                    <a:pt x="415391" y="510667"/>
                  </a:lnTo>
                  <a:lnTo>
                    <a:pt x="95364" y="510667"/>
                  </a:lnTo>
                  <a:lnTo>
                    <a:pt x="58244" y="503177"/>
                  </a:lnTo>
                  <a:lnTo>
                    <a:pt x="27932" y="482758"/>
                  </a:lnTo>
                  <a:lnTo>
                    <a:pt x="7494" y="452481"/>
                  </a:lnTo>
                  <a:lnTo>
                    <a:pt x="0" y="415417"/>
                  </a:lnTo>
                  <a:lnTo>
                    <a:pt x="0" y="95250"/>
                  </a:lnTo>
                  <a:close/>
                </a:path>
              </a:pathLst>
            </a:custGeom>
            <a:ln w="7620">
              <a:solidFill>
                <a:srgbClr val="8D23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65403" y="5972047"/>
            <a:ext cx="3384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620" dirty="0">
                <a:solidFill>
                  <a:srgbClr val="FFE4E4"/>
                </a:solidFill>
                <a:latin typeface="Verdana"/>
                <a:cs typeface="Verdana"/>
              </a:rPr>
              <a:t>3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71470" y="5933059"/>
            <a:ext cx="5243830" cy="1247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250" dirty="0">
                <a:solidFill>
                  <a:srgbClr val="FFE4E4"/>
                </a:solidFill>
                <a:latin typeface="Verdana"/>
                <a:cs typeface="Verdana"/>
              </a:rPr>
              <a:t>Cleaning</a:t>
            </a:r>
            <a:r>
              <a:rPr sz="2350" spc="-360" dirty="0">
                <a:solidFill>
                  <a:srgbClr val="FFE4E4"/>
                </a:solidFill>
                <a:latin typeface="Verdana"/>
                <a:cs typeface="Verdana"/>
              </a:rPr>
              <a:t> </a:t>
            </a:r>
            <a:r>
              <a:rPr sz="2350" spc="229" dirty="0">
                <a:solidFill>
                  <a:srgbClr val="FFE4E4"/>
                </a:solidFill>
                <a:latin typeface="Verdana"/>
                <a:cs typeface="Verdana"/>
              </a:rPr>
              <a:t>and</a:t>
            </a:r>
            <a:r>
              <a:rPr sz="2350" spc="-350" dirty="0">
                <a:solidFill>
                  <a:srgbClr val="FFE4E4"/>
                </a:solidFill>
                <a:latin typeface="Verdana"/>
                <a:cs typeface="Verdana"/>
              </a:rPr>
              <a:t> </a:t>
            </a:r>
            <a:r>
              <a:rPr sz="2350" spc="265" dirty="0">
                <a:solidFill>
                  <a:srgbClr val="FFE4E4"/>
                </a:solidFill>
                <a:latin typeface="Verdana"/>
                <a:cs typeface="Verdana"/>
              </a:rPr>
              <a:t>Standardization</a:t>
            </a:r>
            <a:endParaRPr sz="23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1750" dirty="0">
                <a:solidFill>
                  <a:srgbClr val="FFE4E4"/>
                </a:solidFill>
                <a:latin typeface="Arial MT"/>
                <a:cs typeface="Arial MT"/>
              </a:rPr>
              <a:t>Removing</a:t>
            </a:r>
            <a:r>
              <a:rPr sz="1750" spc="8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FFE4E4"/>
                </a:solidFill>
                <a:latin typeface="Arial MT"/>
                <a:cs typeface="Arial MT"/>
              </a:rPr>
              <a:t>duplicates,</a:t>
            </a:r>
            <a:r>
              <a:rPr sz="1750" spc="9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FFE4E4"/>
                </a:solidFill>
                <a:latin typeface="Arial MT"/>
                <a:cs typeface="Arial MT"/>
              </a:rPr>
              <a:t>handling</a:t>
            </a:r>
            <a:r>
              <a:rPr sz="1750" spc="6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FFE4E4"/>
                </a:solidFill>
                <a:latin typeface="Arial MT"/>
                <a:cs typeface="Arial MT"/>
              </a:rPr>
              <a:t>missing</a:t>
            </a:r>
            <a:r>
              <a:rPr sz="1750" spc="6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-10" dirty="0">
                <a:solidFill>
                  <a:srgbClr val="FFE4E4"/>
                </a:solidFill>
                <a:latin typeface="Arial MT"/>
                <a:cs typeface="Arial MT"/>
              </a:rPr>
              <a:t>values,</a:t>
            </a:r>
            <a:r>
              <a:rPr sz="1750" spc="114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-25" dirty="0">
                <a:solidFill>
                  <a:srgbClr val="FFE4E4"/>
                </a:solidFill>
                <a:latin typeface="Arial MT"/>
                <a:cs typeface="Arial MT"/>
              </a:rPr>
              <a:t>and</a:t>
            </a:r>
            <a:endParaRPr sz="17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750" dirty="0">
                <a:solidFill>
                  <a:srgbClr val="FFE4E4"/>
                </a:solidFill>
                <a:latin typeface="Arial MT"/>
                <a:cs typeface="Arial MT"/>
              </a:rPr>
              <a:t>ensuring </a:t>
            </a:r>
            <a:r>
              <a:rPr sz="1750" spc="50" dirty="0">
                <a:solidFill>
                  <a:srgbClr val="FFE4E4"/>
                </a:solidFill>
                <a:latin typeface="Arial MT"/>
                <a:cs typeface="Arial MT"/>
              </a:rPr>
              <a:t>uniform</a:t>
            </a:r>
            <a:r>
              <a:rPr sz="1750" spc="2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60" dirty="0">
                <a:solidFill>
                  <a:srgbClr val="FFE4E4"/>
                </a:solidFill>
                <a:latin typeface="Arial MT"/>
                <a:cs typeface="Arial MT"/>
              </a:rPr>
              <a:t>data</a:t>
            </a:r>
            <a:r>
              <a:rPr sz="1750" spc="3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65" dirty="0">
                <a:solidFill>
                  <a:srgbClr val="FFE4E4"/>
                </a:solidFill>
                <a:latin typeface="Arial MT"/>
                <a:cs typeface="Arial MT"/>
              </a:rPr>
              <a:t>formats</a:t>
            </a:r>
            <a:r>
              <a:rPr sz="1750" spc="2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65" dirty="0">
                <a:solidFill>
                  <a:srgbClr val="FFE4E4"/>
                </a:solidFill>
                <a:latin typeface="Arial MT"/>
                <a:cs typeface="Arial MT"/>
              </a:rPr>
              <a:t>for</a:t>
            </a:r>
            <a:r>
              <a:rPr sz="1750" spc="4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FFE4E4"/>
                </a:solidFill>
                <a:latin typeface="Arial MT"/>
                <a:cs typeface="Arial MT"/>
              </a:rPr>
              <a:t>reliable</a:t>
            </a:r>
            <a:r>
              <a:rPr sz="1750" spc="3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750" spc="-10" dirty="0">
                <a:solidFill>
                  <a:srgbClr val="FFE4E4"/>
                </a:solidFill>
                <a:latin typeface="Arial MT"/>
                <a:cs typeface="Arial MT"/>
              </a:rPr>
              <a:t>analysis.</a:t>
            </a:r>
            <a:endParaRPr sz="17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399" cy="82295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1408" y="493713"/>
            <a:ext cx="12729844" cy="2049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60035" marR="5080">
              <a:lnSpc>
                <a:spcPct val="105900"/>
              </a:lnSpc>
              <a:spcBef>
                <a:spcPts val="100"/>
              </a:spcBef>
            </a:pPr>
            <a:r>
              <a:rPr sz="4250" spc="545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Techniques</a:t>
            </a:r>
            <a:r>
              <a:rPr sz="4250" spc="-62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sz="4250" spc="53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for </a:t>
            </a:r>
            <a:r>
              <a:rPr sz="4250" spc="495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Ensuring</a:t>
            </a:r>
            <a:r>
              <a:rPr sz="4250" spc="-645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sz="4250" spc="52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</a:t>
            </a:r>
            <a:r>
              <a:rPr sz="4250" spc="655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Accuracy</a:t>
            </a:r>
            <a:endParaRPr sz="42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07378" y="3152648"/>
            <a:ext cx="473709" cy="473709"/>
            <a:chOff x="6207378" y="3152648"/>
            <a:chExt cx="473709" cy="473709"/>
          </a:xfrm>
        </p:grpSpPr>
        <p:sp>
          <p:nvSpPr>
            <p:cNvPr id="5" name="object 5"/>
            <p:cNvSpPr/>
            <p:nvPr/>
          </p:nvSpPr>
          <p:spPr>
            <a:xfrm>
              <a:off x="6211188" y="3156458"/>
              <a:ext cx="466090" cy="466090"/>
            </a:xfrm>
            <a:custGeom>
              <a:avLst/>
              <a:gdLst/>
              <a:ahLst/>
              <a:cxnLst/>
              <a:rect l="l" t="t" r="r" b="b"/>
              <a:pathLst>
                <a:path w="466090" h="466089">
                  <a:moveTo>
                    <a:pt x="378840" y="0"/>
                  </a:moveTo>
                  <a:lnTo>
                    <a:pt x="86868" y="0"/>
                  </a:lnTo>
                  <a:lnTo>
                    <a:pt x="53042" y="6842"/>
                  </a:lnTo>
                  <a:lnTo>
                    <a:pt x="25431" y="25495"/>
                  </a:lnTo>
                  <a:lnTo>
                    <a:pt x="6822" y="53149"/>
                  </a:lnTo>
                  <a:lnTo>
                    <a:pt x="0" y="86994"/>
                  </a:lnTo>
                  <a:lnTo>
                    <a:pt x="0" y="378967"/>
                  </a:lnTo>
                  <a:lnTo>
                    <a:pt x="6822" y="412813"/>
                  </a:lnTo>
                  <a:lnTo>
                    <a:pt x="25431" y="440467"/>
                  </a:lnTo>
                  <a:lnTo>
                    <a:pt x="53042" y="459120"/>
                  </a:lnTo>
                  <a:lnTo>
                    <a:pt x="86868" y="465963"/>
                  </a:lnTo>
                  <a:lnTo>
                    <a:pt x="378840" y="465963"/>
                  </a:lnTo>
                  <a:lnTo>
                    <a:pt x="412686" y="459120"/>
                  </a:lnTo>
                  <a:lnTo>
                    <a:pt x="440340" y="440467"/>
                  </a:lnTo>
                  <a:lnTo>
                    <a:pt x="458993" y="412813"/>
                  </a:lnTo>
                  <a:lnTo>
                    <a:pt x="465836" y="378967"/>
                  </a:lnTo>
                  <a:lnTo>
                    <a:pt x="465836" y="86994"/>
                  </a:lnTo>
                  <a:lnTo>
                    <a:pt x="458993" y="53149"/>
                  </a:lnTo>
                  <a:lnTo>
                    <a:pt x="440340" y="25495"/>
                  </a:lnTo>
                  <a:lnTo>
                    <a:pt x="412686" y="6842"/>
                  </a:lnTo>
                  <a:lnTo>
                    <a:pt x="378840" y="0"/>
                  </a:lnTo>
                  <a:close/>
                </a:path>
              </a:pathLst>
            </a:custGeom>
            <a:solidFill>
              <a:srgbClr val="74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11188" y="3156458"/>
              <a:ext cx="466090" cy="466090"/>
            </a:xfrm>
            <a:custGeom>
              <a:avLst/>
              <a:gdLst/>
              <a:ahLst/>
              <a:cxnLst/>
              <a:rect l="l" t="t" r="r" b="b"/>
              <a:pathLst>
                <a:path w="466090" h="466089">
                  <a:moveTo>
                    <a:pt x="0" y="86994"/>
                  </a:moveTo>
                  <a:lnTo>
                    <a:pt x="6822" y="53149"/>
                  </a:lnTo>
                  <a:lnTo>
                    <a:pt x="25431" y="25495"/>
                  </a:lnTo>
                  <a:lnTo>
                    <a:pt x="53042" y="6842"/>
                  </a:lnTo>
                  <a:lnTo>
                    <a:pt x="86868" y="0"/>
                  </a:lnTo>
                  <a:lnTo>
                    <a:pt x="378840" y="0"/>
                  </a:lnTo>
                  <a:lnTo>
                    <a:pt x="412686" y="6842"/>
                  </a:lnTo>
                  <a:lnTo>
                    <a:pt x="440340" y="25495"/>
                  </a:lnTo>
                  <a:lnTo>
                    <a:pt x="458993" y="53149"/>
                  </a:lnTo>
                  <a:lnTo>
                    <a:pt x="465836" y="86994"/>
                  </a:lnTo>
                  <a:lnTo>
                    <a:pt x="465836" y="378967"/>
                  </a:lnTo>
                  <a:lnTo>
                    <a:pt x="458993" y="412813"/>
                  </a:lnTo>
                  <a:lnTo>
                    <a:pt x="440340" y="440467"/>
                  </a:lnTo>
                  <a:lnTo>
                    <a:pt x="412686" y="459120"/>
                  </a:lnTo>
                  <a:lnTo>
                    <a:pt x="378840" y="465963"/>
                  </a:lnTo>
                  <a:lnTo>
                    <a:pt x="86868" y="465963"/>
                  </a:lnTo>
                  <a:lnTo>
                    <a:pt x="53042" y="459120"/>
                  </a:lnTo>
                  <a:lnTo>
                    <a:pt x="25431" y="440467"/>
                  </a:lnTo>
                  <a:lnTo>
                    <a:pt x="6822" y="412813"/>
                  </a:lnTo>
                  <a:lnTo>
                    <a:pt x="0" y="378967"/>
                  </a:lnTo>
                  <a:lnTo>
                    <a:pt x="0" y="86994"/>
                  </a:lnTo>
                  <a:close/>
                </a:path>
              </a:pathLst>
            </a:custGeom>
            <a:ln w="7620">
              <a:solidFill>
                <a:srgbClr val="8D23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336029" y="3139278"/>
            <a:ext cx="215900" cy="4133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-75" dirty="0">
                <a:solidFill>
                  <a:srgbClr val="FFE4E4"/>
                </a:solidFill>
                <a:latin typeface="Verdana"/>
                <a:cs typeface="Verdana"/>
              </a:rPr>
              <a:t>1</a:t>
            </a:r>
            <a:endParaRPr sz="25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72096" y="3135248"/>
            <a:ext cx="5220970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200" dirty="0">
                <a:solidFill>
                  <a:srgbClr val="FFE4E4"/>
                </a:solidFill>
                <a:latin typeface="Verdana"/>
                <a:cs typeface="Verdana"/>
              </a:rPr>
              <a:t>Handling</a:t>
            </a:r>
            <a:r>
              <a:rPr sz="2100" spc="-320" dirty="0">
                <a:solidFill>
                  <a:srgbClr val="FFE4E4"/>
                </a:solidFill>
                <a:latin typeface="Verdana"/>
                <a:cs typeface="Verdana"/>
              </a:rPr>
              <a:t> </a:t>
            </a:r>
            <a:r>
              <a:rPr sz="2100" spc="280" dirty="0">
                <a:solidFill>
                  <a:srgbClr val="FFE4E4"/>
                </a:solidFill>
                <a:latin typeface="Verdana"/>
                <a:cs typeface="Verdana"/>
              </a:rPr>
              <a:t>Missing</a:t>
            </a:r>
            <a:r>
              <a:rPr sz="2100" spc="-300" dirty="0">
                <a:solidFill>
                  <a:srgbClr val="FFE4E4"/>
                </a:solidFill>
                <a:latin typeface="Verdana"/>
                <a:cs typeface="Verdana"/>
              </a:rPr>
              <a:t> </a:t>
            </a:r>
            <a:r>
              <a:rPr sz="2100" spc="250" dirty="0">
                <a:solidFill>
                  <a:srgbClr val="FFE4E4"/>
                </a:solidFill>
                <a:latin typeface="Verdana"/>
                <a:cs typeface="Verdana"/>
              </a:rPr>
              <a:t>Data</a:t>
            </a: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1600" dirty="0">
                <a:solidFill>
                  <a:srgbClr val="FFE4E4"/>
                </a:solidFill>
                <a:latin typeface="Arial MT"/>
                <a:cs typeface="Arial MT"/>
              </a:rPr>
              <a:t>Filling</a:t>
            </a:r>
            <a:r>
              <a:rPr sz="1600" spc="4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E4E4"/>
                </a:solidFill>
                <a:latin typeface="Arial MT"/>
                <a:cs typeface="Arial MT"/>
              </a:rPr>
              <a:t>in</a:t>
            </a:r>
            <a:r>
              <a:rPr sz="1600" spc="6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E4E4"/>
                </a:solidFill>
                <a:latin typeface="Arial MT"/>
                <a:cs typeface="Arial MT"/>
              </a:rPr>
              <a:t>missing</a:t>
            </a:r>
            <a:r>
              <a:rPr sz="1600" spc="6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E4E4"/>
                </a:solidFill>
                <a:latin typeface="Arial MT"/>
                <a:cs typeface="Arial MT"/>
              </a:rPr>
              <a:t>values</a:t>
            </a:r>
            <a:r>
              <a:rPr sz="1600" spc="6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E4E4"/>
                </a:solidFill>
                <a:latin typeface="Arial MT"/>
                <a:cs typeface="Arial MT"/>
              </a:rPr>
              <a:t>or</a:t>
            </a:r>
            <a:r>
              <a:rPr sz="1600" spc="5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E4E4"/>
                </a:solidFill>
                <a:latin typeface="Arial MT"/>
                <a:cs typeface="Arial MT"/>
              </a:rPr>
              <a:t>removing</a:t>
            </a:r>
            <a:r>
              <a:rPr sz="1600" spc="8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600" spc="55" dirty="0">
                <a:solidFill>
                  <a:srgbClr val="FFE4E4"/>
                </a:solidFill>
                <a:latin typeface="Arial MT"/>
                <a:cs typeface="Arial MT"/>
              </a:rPr>
              <a:t>incomplete</a:t>
            </a:r>
            <a:r>
              <a:rPr sz="1600" spc="6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E4E4"/>
                </a:solidFill>
                <a:latin typeface="Arial MT"/>
                <a:cs typeface="Arial MT"/>
              </a:rPr>
              <a:t>entries.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207378" y="4388484"/>
            <a:ext cx="473709" cy="473709"/>
            <a:chOff x="6207378" y="4388484"/>
            <a:chExt cx="473709" cy="473709"/>
          </a:xfrm>
        </p:grpSpPr>
        <p:sp>
          <p:nvSpPr>
            <p:cNvPr id="10" name="object 10"/>
            <p:cNvSpPr/>
            <p:nvPr/>
          </p:nvSpPr>
          <p:spPr>
            <a:xfrm>
              <a:off x="6211188" y="4392294"/>
              <a:ext cx="466090" cy="466090"/>
            </a:xfrm>
            <a:custGeom>
              <a:avLst/>
              <a:gdLst/>
              <a:ahLst/>
              <a:cxnLst/>
              <a:rect l="l" t="t" r="r" b="b"/>
              <a:pathLst>
                <a:path w="466090" h="466089">
                  <a:moveTo>
                    <a:pt x="378840" y="0"/>
                  </a:moveTo>
                  <a:lnTo>
                    <a:pt x="86868" y="0"/>
                  </a:lnTo>
                  <a:lnTo>
                    <a:pt x="53042" y="6842"/>
                  </a:lnTo>
                  <a:lnTo>
                    <a:pt x="25431" y="25495"/>
                  </a:lnTo>
                  <a:lnTo>
                    <a:pt x="6822" y="53149"/>
                  </a:lnTo>
                  <a:lnTo>
                    <a:pt x="0" y="86994"/>
                  </a:lnTo>
                  <a:lnTo>
                    <a:pt x="0" y="378967"/>
                  </a:lnTo>
                  <a:lnTo>
                    <a:pt x="6822" y="412813"/>
                  </a:lnTo>
                  <a:lnTo>
                    <a:pt x="25431" y="440467"/>
                  </a:lnTo>
                  <a:lnTo>
                    <a:pt x="53042" y="459120"/>
                  </a:lnTo>
                  <a:lnTo>
                    <a:pt x="86868" y="465963"/>
                  </a:lnTo>
                  <a:lnTo>
                    <a:pt x="378840" y="465963"/>
                  </a:lnTo>
                  <a:lnTo>
                    <a:pt x="412686" y="459120"/>
                  </a:lnTo>
                  <a:lnTo>
                    <a:pt x="440340" y="440467"/>
                  </a:lnTo>
                  <a:lnTo>
                    <a:pt x="458993" y="412813"/>
                  </a:lnTo>
                  <a:lnTo>
                    <a:pt x="465836" y="378967"/>
                  </a:lnTo>
                  <a:lnTo>
                    <a:pt x="465836" y="86994"/>
                  </a:lnTo>
                  <a:lnTo>
                    <a:pt x="458993" y="53149"/>
                  </a:lnTo>
                  <a:lnTo>
                    <a:pt x="440340" y="25495"/>
                  </a:lnTo>
                  <a:lnTo>
                    <a:pt x="412686" y="6842"/>
                  </a:lnTo>
                  <a:lnTo>
                    <a:pt x="378840" y="0"/>
                  </a:lnTo>
                  <a:close/>
                </a:path>
              </a:pathLst>
            </a:custGeom>
            <a:solidFill>
              <a:srgbClr val="74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11188" y="4392294"/>
              <a:ext cx="466090" cy="466090"/>
            </a:xfrm>
            <a:custGeom>
              <a:avLst/>
              <a:gdLst/>
              <a:ahLst/>
              <a:cxnLst/>
              <a:rect l="l" t="t" r="r" b="b"/>
              <a:pathLst>
                <a:path w="466090" h="466089">
                  <a:moveTo>
                    <a:pt x="0" y="86994"/>
                  </a:moveTo>
                  <a:lnTo>
                    <a:pt x="6822" y="53149"/>
                  </a:lnTo>
                  <a:lnTo>
                    <a:pt x="25431" y="25495"/>
                  </a:lnTo>
                  <a:lnTo>
                    <a:pt x="53042" y="6842"/>
                  </a:lnTo>
                  <a:lnTo>
                    <a:pt x="86868" y="0"/>
                  </a:lnTo>
                  <a:lnTo>
                    <a:pt x="378840" y="0"/>
                  </a:lnTo>
                  <a:lnTo>
                    <a:pt x="412686" y="6842"/>
                  </a:lnTo>
                  <a:lnTo>
                    <a:pt x="440340" y="25495"/>
                  </a:lnTo>
                  <a:lnTo>
                    <a:pt x="458993" y="53149"/>
                  </a:lnTo>
                  <a:lnTo>
                    <a:pt x="465836" y="86994"/>
                  </a:lnTo>
                  <a:lnTo>
                    <a:pt x="465836" y="378967"/>
                  </a:lnTo>
                  <a:lnTo>
                    <a:pt x="458993" y="412813"/>
                  </a:lnTo>
                  <a:lnTo>
                    <a:pt x="440340" y="440467"/>
                  </a:lnTo>
                  <a:lnTo>
                    <a:pt x="412686" y="459120"/>
                  </a:lnTo>
                  <a:lnTo>
                    <a:pt x="378840" y="465963"/>
                  </a:lnTo>
                  <a:lnTo>
                    <a:pt x="86868" y="465963"/>
                  </a:lnTo>
                  <a:lnTo>
                    <a:pt x="53042" y="459120"/>
                  </a:lnTo>
                  <a:lnTo>
                    <a:pt x="25431" y="440467"/>
                  </a:lnTo>
                  <a:lnTo>
                    <a:pt x="6822" y="412813"/>
                  </a:lnTo>
                  <a:lnTo>
                    <a:pt x="0" y="378967"/>
                  </a:lnTo>
                  <a:lnTo>
                    <a:pt x="0" y="86994"/>
                  </a:lnTo>
                  <a:close/>
                </a:path>
              </a:pathLst>
            </a:custGeom>
            <a:ln w="7620">
              <a:solidFill>
                <a:srgbClr val="8D23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296405" y="4375242"/>
            <a:ext cx="295275" cy="4133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434" dirty="0">
                <a:solidFill>
                  <a:srgbClr val="FFE4E4"/>
                </a:solidFill>
                <a:latin typeface="Verdana"/>
                <a:cs typeface="Verdana"/>
              </a:rPr>
              <a:t>2</a:t>
            </a:r>
            <a:endParaRPr sz="255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72096" y="4370908"/>
            <a:ext cx="5398135" cy="789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220" dirty="0">
                <a:solidFill>
                  <a:srgbClr val="FFE4E4"/>
                </a:solidFill>
                <a:latin typeface="Verdana"/>
                <a:cs typeface="Verdana"/>
              </a:rPr>
              <a:t>Outlier</a:t>
            </a:r>
            <a:r>
              <a:rPr sz="2100" spc="-310" dirty="0">
                <a:solidFill>
                  <a:srgbClr val="FFE4E4"/>
                </a:solidFill>
                <a:latin typeface="Verdana"/>
                <a:cs typeface="Verdana"/>
              </a:rPr>
              <a:t> </a:t>
            </a:r>
            <a:r>
              <a:rPr sz="2100" spc="235" dirty="0">
                <a:solidFill>
                  <a:srgbClr val="FFE4E4"/>
                </a:solidFill>
                <a:latin typeface="Verdana"/>
                <a:cs typeface="Verdana"/>
              </a:rPr>
              <a:t>Detection</a:t>
            </a: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sz="1600" spc="10" dirty="0">
                <a:solidFill>
                  <a:srgbClr val="FFE4E4"/>
                </a:solidFill>
                <a:latin typeface="Arial MT"/>
                <a:cs typeface="Arial MT"/>
              </a:rPr>
              <a:t>Identifying</a:t>
            </a:r>
            <a:r>
              <a:rPr sz="1600" spc="14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600" spc="10" dirty="0">
                <a:solidFill>
                  <a:srgbClr val="FFE4E4"/>
                </a:solidFill>
                <a:latin typeface="Arial MT"/>
                <a:cs typeface="Arial MT"/>
              </a:rPr>
              <a:t>and</a:t>
            </a:r>
            <a:r>
              <a:rPr sz="1600" spc="114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600" spc="45" dirty="0">
                <a:solidFill>
                  <a:srgbClr val="FFE4E4"/>
                </a:solidFill>
                <a:latin typeface="Arial MT"/>
                <a:cs typeface="Arial MT"/>
              </a:rPr>
              <a:t>treating</a:t>
            </a:r>
            <a:r>
              <a:rPr sz="1600" spc="17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600" spc="10" dirty="0">
                <a:solidFill>
                  <a:srgbClr val="FFE4E4"/>
                </a:solidFill>
                <a:latin typeface="Arial MT"/>
                <a:cs typeface="Arial MT"/>
              </a:rPr>
              <a:t>outliers</a:t>
            </a:r>
            <a:r>
              <a:rPr sz="1600" spc="13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600" spc="100" dirty="0">
                <a:solidFill>
                  <a:srgbClr val="FFE4E4"/>
                </a:solidFill>
                <a:latin typeface="Arial MT"/>
                <a:cs typeface="Arial MT"/>
              </a:rPr>
              <a:t>to</a:t>
            </a:r>
            <a:r>
              <a:rPr sz="1600" spc="12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600" spc="10" dirty="0">
                <a:solidFill>
                  <a:srgbClr val="FFE4E4"/>
                </a:solidFill>
                <a:latin typeface="Arial MT"/>
                <a:cs typeface="Arial MT"/>
              </a:rPr>
              <a:t>avoid</a:t>
            </a:r>
            <a:r>
              <a:rPr sz="1600" spc="14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600" spc="10" dirty="0">
                <a:solidFill>
                  <a:srgbClr val="FFE4E4"/>
                </a:solidFill>
                <a:latin typeface="Arial MT"/>
                <a:cs typeface="Arial MT"/>
              </a:rPr>
              <a:t>skewed</a:t>
            </a:r>
            <a:r>
              <a:rPr sz="1600" spc="12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E4E4"/>
                </a:solidFill>
                <a:latin typeface="Arial MT"/>
                <a:cs typeface="Arial MT"/>
              </a:rPr>
              <a:t>analysis.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207378" y="5624448"/>
            <a:ext cx="473709" cy="473709"/>
            <a:chOff x="6207378" y="5624448"/>
            <a:chExt cx="473709" cy="473709"/>
          </a:xfrm>
        </p:grpSpPr>
        <p:sp>
          <p:nvSpPr>
            <p:cNvPr id="15" name="object 15"/>
            <p:cNvSpPr/>
            <p:nvPr/>
          </p:nvSpPr>
          <p:spPr>
            <a:xfrm>
              <a:off x="6211188" y="5628258"/>
              <a:ext cx="466090" cy="466090"/>
            </a:xfrm>
            <a:custGeom>
              <a:avLst/>
              <a:gdLst/>
              <a:ahLst/>
              <a:cxnLst/>
              <a:rect l="l" t="t" r="r" b="b"/>
              <a:pathLst>
                <a:path w="466090" h="466089">
                  <a:moveTo>
                    <a:pt x="378840" y="0"/>
                  </a:moveTo>
                  <a:lnTo>
                    <a:pt x="86868" y="0"/>
                  </a:lnTo>
                  <a:lnTo>
                    <a:pt x="53042" y="6822"/>
                  </a:lnTo>
                  <a:lnTo>
                    <a:pt x="25431" y="25431"/>
                  </a:lnTo>
                  <a:lnTo>
                    <a:pt x="6822" y="53042"/>
                  </a:lnTo>
                  <a:lnTo>
                    <a:pt x="0" y="86868"/>
                  </a:lnTo>
                  <a:lnTo>
                    <a:pt x="0" y="378841"/>
                  </a:lnTo>
                  <a:lnTo>
                    <a:pt x="6822" y="412686"/>
                  </a:lnTo>
                  <a:lnTo>
                    <a:pt x="25431" y="440340"/>
                  </a:lnTo>
                  <a:lnTo>
                    <a:pt x="53042" y="458993"/>
                  </a:lnTo>
                  <a:lnTo>
                    <a:pt x="86868" y="465836"/>
                  </a:lnTo>
                  <a:lnTo>
                    <a:pt x="378840" y="465836"/>
                  </a:lnTo>
                  <a:lnTo>
                    <a:pt x="412686" y="458993"/>
                  </a:lnTo>
                  <a:lnTo>
                    <a:pt x="440340" y="440340"/>
                  </a:lnTo>
                  <a:lnTo>
                    <a:pt x="458993" y="412686"/>
                  </a:lnTo>
                  <a:lnTo>
                    <a:pt x="465836" y="378841"/>
                  </a:lnTo>
                  <a:lnTo>
                    <a:pt x="465836" y="86868"/>
                  </a:lnTo>
                  <a:lnTo>
                    <a:pt x="458993" y="53042"/>
                  </a:lnTo>
                  <a:lnTo>
                    <a:pt x="440340" y="25431"/>
                  </a:lnTo>
                  <a:lnTo>
                    <a:pt x="412686" y="6822"/>
                  </a:lnTo>
                  <a:lnTo>
                    <a:pt x="378840" y="0"/>
                  </a:lnTo>
                  <a:close/>
                </a:path>
              </a:pathLst>
            </a:custGeom>
            <a:solidFill>
              <a:srgbClr val="74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11188" y="5628258"/>
              <a:ext cx="466090" cy="466090"/>
            </a:xfrm>
            <a:custGeom>
              <a:avLst/>
              <a:gdLst/>
              <a:ahLst/>
              <a:cxnLst/>
              <a:rect l="l" t="t" r="r" b="b"/>
              <a:pathLst>
                <a:path w="466090" h="466089">
                  <a:moveTo>
                    <a:pt x="0" y="86868"/>
                  </a:moveTo>
                  <a:lnTo>
                    <a:pt x="6822" y="53042"/>
                  </a:lnTo>
                  <a:lnTo>
                    <a:pt x="25431" y="25431"/>
                  </a:lnTo>
                  <a:lnTo>
                    <a:pt x="53042" y="6822"/>
                  </a:lnTo>
                  <a:lnTo>
                    <a:pt x="86868" y="0"/>
                  </a:lnTo>
                  <a:lnTo>
                    <a:pt x="378840" y="0"/>
                  </a:lnTo>
                  <a:lnTo>
                    <a:pt x="412686" y="6822"/>
                  </a:lnTo>
                  <a:lnTo>
                    <a:pt x="440340" y="25431"/>
                  </a:lnTo>
                  <a:lnTo>
                    <a:pt x="458993" y="53042"/>
                  </a:lnTo>
                  <a:lnTo>
                    <a:pt x="465836" y="86868"/>
                  </a:lnTo>
                  <a:lnTo>
                    <a:pt x="465836" y="378841"/>
                  </a:lnTo>
                  <a:lnTo>
                    <a:pt x="458993" y="412686"/>
                  </a:lnTo>
                  <a:lnTo>
                    <a:pt x="440340" y="440340"/>
                  </a:lnTo>
                  <a:lnTo>
                    <a:pt x="412686" y="458993"/>
                  </a:lnTo>
                  <a:lnTo>
                    <a:pt x="378840" y="465836"/>
                  </a:lnTo>
                  <a:lnTo>
                    <a:pt x="86868" y="465836"/>
                  </a:lnTo>
                  <a:lnTo>
                    <a:pt x="53042" y="458993"/>
                  </a:lnTo>
                  <a:lnTo>
                    <a:pt x="25431" y="440340"/>
                  </a:lnTo>
                  <a:lnTo>
                    <a:pt x="6822" y="412686"/>
                  </a:lnTo>
                  <a:lnTo>
                    <a:pt x="0" y="378841"/>
                  </a:lnTo>
                  <a:lnTo>
                    <a:pt x="0" y="86868"/>
                  </a:lnTo>
                  <a:close/>
                </a:path>
              </a:pathLst>
            </a:custGeom>
            <a:ln w="7620">
              <a:solidFill>
                <a:srgbClr val="8D23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289928" y="5611587"/>
            <a:ext cx="310515" cy="4133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550" dirty="0">
                <a:solidFill>
                  <a:srgbClr val="FFE4E4"/>
                </a:solidFill>
                <a:latin typeface="Verdana"/>
                <a:cs typeface="Verdana"/>
              </a:rPr>
              <a:t>3</a:t>
            </a:r>
            <a:endParaRPr sz="255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72096" y="5607557"/>
            <a:ext cx="5427980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225" dirty="0">
                <a:solidFill>
                  <a:srgbClr val="FFE4E4"/>
                </a:solidFill>
                <a:latin typeface="Verdana"/>
                <a:cs typeface="Verdana"/>
              </a:rPr>
              <a:t>Normalization</a:t>
            </a: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1600" dirty="0">
                <a:solidFill>
                  <a:srgbClr val="FFE4E4"/>
                </a:solidFill>
                <a:latin typeface="Arial MT"/>
                <a:cs typeface="Arial MT"/>
              </a:rPr>
              <a:t>Standardizing</a:t>
            </a:r>
            <a:r>
              <a:rPr sz="1600" spc="6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600" spc="50" dirty="0">
                <a:solidFill>
                  <a:srgbClr val="FFE4E4"/>
                </a:solidFill>
                <a:latin typeface="Arial MT"/>
                <a:cs typeface="Arial MT"/>
              </a:rPr>
              <a:t>data</a:t>
            </a:r>
            <a:r>
              <a:rPr sz="1600" spc="6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600" spc="55" dirty="0">
                <a:solidFill>
                  <a:srgbClr val="FFE4E4"/>
                </a:solidFill>
                <a:latin typeface="Arial MT"/>
                <a:cs typeface="Arial MT"/>
              </a:rPr>
              <a:t>for</a:t>
            </a:r>
            <a:r>
              <a:rPr sz="1600" spc="5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600" spc="55" dirty="0">
                <a:solidFill>
                  <a:srgbClr val="FFE4E4"/>
                </a:solidFill>
                <a:latin typeface="Arial MT"/>
                <a:cs typeface="Arial MT"/>
              </a:rPr>
              <a:t>consistent</a:t>
            </a:r>
            <a:r>
              <a:rPr sz="1600" spc="7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E4E4"/>
                </a:solidFill>
                <a:latin typeface="Arial MT"/>
                <a:cs typeface="Arial MT"/>
              </a:rPr>
              <a:t>analysis</a:t>
            </a:r>
            <a:r>
              <a:rPr sz="1600" spc="4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E4E4"/>
                </a:solidFill>
                <a:latin typeface="Arial MT"/>
                <a:cs typeface="Arial MT"/>
              </a:rPr>
              <a:t>across</a:t>
            </a:r>
            <a:r>
              <a:rPr sz="1600" spc="5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E4E4"/>
                </a:solidFill>
                <a:latin typeface="Arial MT"/>
                <a:cs typeface="Arial MT"/>
              </a:rPr>
              <a:t>metrics.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207378" y="6860285"/>
            <a:ext cx="473709" cy="473709"/>
            <a:chOff x="6207378" y="6860285"/>
            <a:chExt cx="473709" cy="473709"/>
          </a:xfrm>
        </p:grpSpPr>
        <p:sp>
          <p:nvSpPr>
            <p:cNvPr id="20" name="object 20"/>
            <p:cNvSpPr/>
            <p:nvPr/>
          </p:nvSpPr>
          <p:spPr>
            <a:xfrm>
              <a:off x="6211188" y="6864095"/>
              <a:ext cx="466090" cy="466090"/>
            </a:xfrm>
            <a:custGeom>
              <a:avLst/>
              <a:gdLst/>
              <a:ahLst/>
              <a:cxnLst/>
              <a:rect l="l" t="t" r="r" b="b"/>
              <a:pathLst>
                <a:path w="466090" h="466090">
                  <a:moveTo>
                    <a:pt x="378840" y="0"/>
                  </a:moveTo>
                  <a:lnTo>
                    <a:pt x="86868" y="0"/>
                  </a:lnTo>
                  <a:lnTo>
                    <a:pt x="53042" y="6824"/>
                  </a:lnTo>
                  <a:lnTo>
                    <a:pt x="25431" y="25447"/>
                  </a:lnTo>
                  <a:lnTo>
                    <a:pt x="6822" y="53095"/>
                  </a:lnTo>
                  <a:lnTo>
                    <a:pt x="0" y="86994"/>
                  </a:lnTo>
                  <a:lnTo>
                    <a:pt x="0" y="378891"/>
                  </a:lnTo>
                  <a:lnTo>
                    <a:pt x="6822" y="412744"/>
                  </a:lnTo>
                  <a:lnTo>
                    <a:pt x="25431" y="440388"/>
                  </a:lnTo>
                  <a:lnTo>
                    <a:pt x="53042" y="459026"/>
                  </a:lnTo>
                  <a:lnTo>
                    <a:pt x="86868" y="465861"/>
                  </a:lnTo>
                  <a:lnTo>
                    <a:pt x="378840" y="465861"/>
                  </a:lnTo>
                  <a:lnTo>
                    <a:pt x="412686" y="459026"/>
                  </a:lnTo>
                  <a:lnTo>
                    <a:pt x="440340" y="440388"/>
                  </a:lnTo>
                  <a:lnTo>
                    <a:pt x="458993" y="412744"/>
                  </a:lnTo>
                  <a:lnTo>
                    <a:pt x="465836" y="378891"/>
                  </a:lnTo>
                  <a:lnTo>
                    <a:pt x="465836" y="86994"/>
                  </a:lnTo>
                  <a:lnTo>
                    <a:pt x="458993" y="53095"/>
                  </a:lnTo>
                  <a:lnTo>
                    <a:pt x="440340" y="25447"/>
                  </a:lnTo>
                  <a:lnTo>
                    <a:pt x="412686" y="6824"/>
                  </a:lnTo>
                  <a:lnTo>
                    <a:pt x="378840" y="0"/>
                  </a:lnTo>
                  <a:close/>
                </a:path>
              </a:pathLst>
            </a:custGeom>
            <a:solidFill>
              <a:srgbClr val="74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211188" y="6864095"/>
              <a:ext cx="466090" cy="466090"/>
            </a:xfrm>
            <a:custGeom>
              <a:avLst/>
              <a:gdLst/>
              <a:ahLst/>
              <a:cxnLst/>
              <a:rect l="l" t="t" r="r" b="b"/>
              <a:pathLst>
                <a:path w="466090" h="466090">
                  <a:moveTo>
                    <a:pt x="0" y="86994"/>
                  </a:moveTo>
                  <a:lnTo>
                    <a:pt x="6822" y="53095"/>
                  </a:lnTo>
                  <a:lnTo>
                    <a:pt x="25431" y="25447"/>
                  </a:lnTo>
                  <a:lnTo>
                    <a:pt x="53042" y="6824"/>
                  </a:lnTo>
                  <a:lnTo>
                    <a:pt x="86868" y="0"/>
                  </a:lnTo>
                  <a:lnTo>
                    <a:pt x="378840" y="0"/>
                  </a:lnTo>
                  <a:lnTo>
                    <a:pt x="412686" y="6824"/>
                  </a:lnTo>
                  <a:lnTo>
                    <a:pt x="440340" y="25447"/>
                  </a:lnTo>
                  <a:lnTo>
                    <a:pt x="458993" y="53095"/>
                  </a:lnTo>
                  <a:lnTo>
                    <a:pt x="465836" y="86994"/>
                  </a:lnTo>
                  <a:lnTo>
                    <a:pt x="465836" y="378891"/>
                  </a:lnTo>
                  <a:lnTo>
                    <a:pt x="458993" y="412744"/>
                  </a:lnTo>
                  <a:lnTo>
                    <a:pt x="440340" y="440388"/>
                  </a:lnTo>
                  <a:lnTo>
                    <a:pt x="412686" y="459026"/>
                  </a:lnTo>
                  <a:lnTo>
                    <a:pt x="378840" y="465861"/>
                  </a:lnTo>
                  <a:lnTo>
                    <a:pt x="86868" y="465861"/>
                  </a:lnTo>
                  <a:lnTo>
                    <a:pt x="53042" y="459026"/>
                  </a:lnTo>
                  <a:lnTo>
                    <a:pt x="25431" y="440388"/>
                  </a:lnTo>
                  <a:lnTo>
                    <a:pt x="6822" y="412744"/>
                  </a:lnTo>
                  <a:lnTo>
                    <a:pt x="0" y="378891"/>
                  </a:lnTo>
                  <a:lnTo>
                    <a:pt x="0" y="86994"/>
                  </a:lnTo>
                  <a:close/>
                </a:path>
              </a:pathLst>
            </a:custGeom>
            <a:ln w="7620">
              <a:solidFill>
                <a:srgbClr val="8D23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282690" y="6847500"/>
            <a:ext cx="324485" cy="4133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665" dirty="0">
                <a:solidFill>
                  <a:srgbClr val="FFE4E4"/>
                </a:solidFill>
                <a:latin typeface="Verdana"/>
                <a:cs typeface="Verdana"/>
              </a:rPr>
              <a:t>4</a:t>
            </a:r>
            <a:endParaRPr sz="255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72096" y="6843166"/>
            <a:ext cx="3727450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270" dirty="0">
                <a:solidFill>
                  <a:srgbClr val="FFE4E4"/>
                </a:solidFill>
                <a:latin typeface="Verdana"/>
                <a:cs typeface="Verdana"/>
              </a:rPr>
              <a:t>Data</a:t>
            </a:r>
            <a:r>
              <a:rPr sz="2100" spc="-315" dirty="0">
                <a:solidFill>
                  <a:srgbClr val="FFE4E4"/>
                </a:solidFill>
                <a:latin typeface="Verdana"/>
                <a:cs typeface="Verdana"/>
              </a:rPr>
              <a:t> </a:t>
            </a:r>
            <a:r>
              <a:rPr sz="2100" spc="225" dirty="0">
                <a:solidFill>
                  <a:srgbClr val="FFE4E4"/>
                </a:solidFill>
                <a:latin typeface="Verdana"/>
                <a:cs typeface="Verdana"/>
              </a:rPr>
              <a:t>Validation</a:t>
            </a:r>
            <a:r>
              <a:rPr sz="2100" spc="-330" dirty="0">
                <a:solidFill>
                  <a:srgbClr val="FFE4E4"/>
                </a:solidFill>
                <a:latin typeface="Verdana"/>
                <a:cs typeface="Verdana"/>
              </a:rPr>
              <a:t> </a:t>
            </a:r>
            <a:r>
              <a:rPr sz="2100" spc="320" dirty="0">
                <a:solidFill>
                  <a:srgbClr val="FFE4E4"/>
                </a:solidFill>
                <a:latin typeface="Verdana"/>
                <a:cs typeface="Verdana"/>
              </a:rPr>
              <a:t>Checks</a:t>
            </a: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sz="1600" dirty="0">
                <a:solidFill>
                  <a:srgbClr val="FFE4E4"/>
                </a:solidFill>
                <a:latin typeface="Arial MT"/>
                <a:cs typeface="Arial MT"/>
              </a:rPr>
              <a:t>Verifying</a:t>
            </a:r>
            <a:r>
              <a:rPr sz="1600" spc="8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600" spc="50" dirty="0">
                <a:solidFill>
                  <a:srgbClr val="FFE4E4"/>
                </a:solidFill>
                <a:latin typeface="Arial MT"/>
                <a:cs typeface="Arial MT"/>
              </a:rPr>
              <a:t>data</a:t>
            </a:r>
            <a:r>
              <a:rPr sz="1600" spc="65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600" spc="45" dirty="0">
                <a:solidFill>
                  <a:srgbClr val="FFE4E4"/>
                </a:solidFill>
                <a:latin typeface="Arial MT"/>
                <a:cs typeface="Arial MT"/>
              </a:rPr>
              <a:t>accuracy</a:t>
            </a:r>
            <a:r>
              <a:rPr sz="1600" spc="6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600" spc="50" dirty="0">
                <a:solidFill>
                  <a:srgbClr val="FFE4E4"/>
                </a:solidFill>
                <a:latin typeface="Arial MT"/>
                <a:cs typeface="Arial MT"/>
              </a:rPr>
              <a:t>after</a:t>
            </a:r>
            <a:r>
              <a:rPr sz="1600" spc="80" dirty="0">
                <a:solidFill>
                  <a:srgbClr val="FFE4E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E4E4"/>
                </a:solidFill>
                <a:latin typeface="Arial MT"/>
                <a:cs typeface="Arial MT"/>
              </a:rPr>
              <a:t>cleaning.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758" y="1310513"/>
            <a:ext cx="4186554" cy="567105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8428" y="4114837"/>
            <a:ext cx="2600705" cy="6668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47021" y="1146848"/>
            <a:ext cx="4186554" cy="65112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4344" y="512191"/>
            <a:ext cx="35896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7265" marR="5080" indent="-9652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Duplicates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values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(Before</a:t>
            </a:r>
            <a:r>
              <a:rPr sz="1800" b="1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Cleaning)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20766" y="3332226"/>
            <a:ext cx="35896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9020" marR="5080" indent="-1036319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Duplicates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values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(After</a:t>
            </a:r>
            <a:r>
              <a:rPr sz="18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Cleaning)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72725" y="512191"/>
            <a:ext cx="1737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Players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Position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271" y="204050"/>
            <a:ext cx="13555344" cy="74299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90909">
              <a:alpha val="9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74484" y="139382"/>
            <a:ext cx="14187805" cy="8021955"/>
            <a:chOff x="374484" y="139382"/>
            <a:chExt cx="14187805" cy="80219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9192" y="7749538"/>
              <a:ext cx="1722627" cy="41147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484" y="139382"/>
              <a:ext cx="13881481" cy="79508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109" y="691426"/>
            <a:ext cx="4758436" cy="68466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585205" y="1888617"/>
            <a:ext cx="0" cy="4452620"/>
          </a:xfrm>
          <a:custGeom>
            <a:avLst/>
            <a:gdLst/>
            <a:ahLst/>
            <a:cxnLst/>
            <a:rect l="l" t="t" r="r" b="b"/>
            <a:pathLst>
              <a:path h="4452620">
                <a:moveTo>
                  <a:pt x="0" y="0"/>
                </a:moveTo>
                <a:lnTo>
                  <a:pt x="0" y="4452366"/>
                </a:lnTo>
              </a:path>
            </a:pathLst>
          </a:custGeom>
          <a:ln w="19050">
            <a:solidFill>
              <a:srgbClr val="579E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8080" y="1396352"/>
            <a:ext cx="8581008" cy="56222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947"/>
            <a:ext cx="14626590" cy="8227059"/>
          </a:xfrm>
          <a:custGeom>
            <a:avLst/>
            <a:gdLst/>
            <a:ahLst/>
            <a:cxnLst/>
            <a:rect l="l" t="t" r="r" b="b"/>
            <a:pathLst>
              <a:path w="14626590" h="8227059">
                <a:moveTo>
                  <a:pt x="14626512" y="8226649"/>
                </a:moveTo>
                <a:lnTo>
                  <a:pt x="14626512" y="0"/>
                </a:lnTo>
                <a:lnTo>
                  <a:pt x="0" y="0"/>
                </a:lnTo>
                <a:lnTo>
                  <a:pt x="0" y="8226649"/>
                </a:lnTo>
                <a:lnTo>
                  <a:pt x="14626512" y="82266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6"/>
            <a:ext cx="10139906" cy="822363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66800" y="1066800"/>
            <a:ext cx="8332852" cy="8880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CA" sz="28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LINE UP BASED ON PASSING ACCURACY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2800" dirty="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71792" y="9747"/>
            <a:ext cx="7154670" cy="8216898"/>
          </a:xfrm>
          <a:prstGeom prst="rect">
            <a:avLst/>
          </a:prstGeom>
        </p:spPr>
      </p:pic>
      <p:pic>
        <p:nvPicPr>
          <p:cNvPr id="7" name="Picture 6" descr="A football field with red and white jerseys&#10;&#10;Description automatically generated">
            <a:extLst>
              <a:ext uri="{FF2B5EF4-FFF2-40B4-BE49-F238E27FC236}">
                <a16:creationId xmlns:a16="http://schemas.microsoft.com/office/drawing/2014/main" id="{F43D065B-9FF8-F738-BDFE-6D2B370C0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57248"/>
            <a:ext cx="5338192" cy="60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78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8DFC40A-AF70-4618-9824-835227E85448}">
  <we:reference id="wa200006000" version="1.0.7.0" store="en-US" storeType="OMEX"/>
  <we:alternateReferences>
    <we:reference id="wa200006000" version="1.0.7.0" store="wa20000600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5E2490F41B4D49BC580ECB4DFE4A4C" ma:contentTypeVersion="12" ma:contentTypeDescription="Create a new document." ma:contentTypeScope="" ma:versionID="030628b80a399d81a39cc694e1709d8d">
  <xsd:schema xmlns:xsd="http://www.w3.org/2001/XMLSchema" xmlns:xs="http://www.w3.org/2001/XMLSchema" xmlns:p="http://schemas.microsoft.com/office/2006/metadata/properties" xmlns:ns2="336cced0-9ed6-433e-a746-c6d389bdfbe1" xmlns:ns3="c1dcbd4a-0d18-4d16-9d19-9d7ab35680b0" targetNamespace="http://schemas.microsoft.com/office/2006/metadata/properties" ma:root="true" ma:fieldsID="af127010a47528ee33c65285305ddfad" ns2:_="" ns3:_="">
    <xsd:import namespace="336cced0-9ed6-433e-a746-c6d389bdfbe1"/>
    <xsd:import namespace="c1dcbd4a-0d18-4d16-9d19-9d7ab35680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6cced0-9ed6-433e-a746-c6d389bdfb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a15f1731-198b-4c94-97f0-74c3d07ecf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dcbd4a-0d18-4d16-9d19-9d7ab35680b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663e0d5-d4b0-4b26-8960-d8901bf1a37f}" ma:internalName="TaxCatchAll" ma:showField="CatchAllData" ma:web="c1dcbd4a-0d18-4d16-9d19-9d7ab35680b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36cced0-9ed6-433e-a746-c6d389bdfbe1">
      <Terms xmlns="http://schemas.microsoft.com/office/infopath/2007/PartnerControls"/>
    </lcf76f155ced4ddcb4097134ff3c332f>
    <TaxCatchAll xmlns="c1dcbd4a-0d18-4d16-9d19-9d7ab35680b0" xsi:nil="true"/>
  </documentManagement>
</p:properties>
</file>

<file path=customXml/itemProps1.xml><?xml version="1.0" encoding="utf-8"?>
<ds:datastoreItem xmlns:ds="http://schemas.openxmlformats.org/officeDocument/2006/customXml" ds:itemID="{5E7CC03C-73FA-4B3F-A388-CEF91BE28ACD}"/>
</file>

<file path=customXml/itemProps2.xml><?xml version="1.0" encoding="utf-8"?>
<ds:datastoreItem xmlns:ds="http://schemas.openxmlformats.org/officeDocument/2006/customXml" ds:itemID="{528C5247-F94B-4D26-A144-A6CE649E5867}"/>
</file>

<file path=customXml/itemProps3.xml><?xml version="1.0" encoding="utf-8"?>
<ds:datastoreItem xmlns:ds="http://schemas.openxmlformats.org/officeDocument/2006/customXml" ds:itemID="{C81B3976-4894-4C7F-8C5F-3D180EEA477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1102</TotalTime>
  <Words>357</Words>
  <Application>Microsoft Office PowerPoint</Application>
  <PresentationFormat>Custom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Abadi</vt:lpstr>
      <vt:lpstr>ADLaM Display</vt:lpstr>
      <vt:lpstr>Aharoni</vt:lpstr>
      <vt:lpstr>Arial</vt:lpstr>
      <vt:lpstr>Arial MT</vt:lpstr>
      <vt:lpstr>Calibri</vt:lpstr>
      <vt:lpstr>Microsoft Sans Serif</vt:lpstr>
      <vt:lpstr>Verdana</vt:lpstr>
      <vt:lpstr>Office Theme</vt:lpstr>
      <vt:lpstr>PowerPoint Presentation</vt:lpstr>
      <vt:lpstr>TEAM INTRODUCTION</vt:lpstr>
      <vt:lpstr>Data Cleaning Process</vt:lpstr>
      <vt:lpstr>Techniques for Ensuring Data Accuracy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Importance of Data Quality in Decision-Making</vt:lpstr>
      <vt:lpstr>Key Insights and Recommendations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Afthab Mohamed</cp:lastModifiedBy>
  <cp:revision>2</cp:revision>
  <dcterms:created xsi:type="dcterms:W3CDTF">2024-10-23T16:19:32Z</dcterms:created>
  <dcterms:modified xsi:type="dcterms:W3CDTF">2024-10-24T10:42:21Z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2024-10-23T00:00:00Z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2024-10-23T00:00:00Z</vt:filetime>
  </property>
  <property fmtid="{D5CDD505-2E9C-101B-9397-08002B2CF9AE}" pid="5" name="Producer">
    <vt:lpwstr>Microsoft® PowerPoint® for Microsoft 365</vt:lpwstr>
  </property>
  <property fmtid="{D5CDD505-2E9C-101B-9397-08002B2CF9AE}" pid="6" name="ContentTypeId">
    <vt:lpwstr>0x010100715E2490F41B4D49BC580ECB4DFE4A4C</vt:lpwstr>
  </property>
</Properties>
</file>